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3" r:id="rId2"/>
    <p:sldId id="307" r:id="rId3"/>
    <p:sldId id="337" r:id="rId4"/>
    <p:sldId id="338" r:id="rId5"/>
    <p:sldId id="341" r:id="rId6"/>
    <p:sldId id="326" r:id="rId7"/>
    <p:sldId id="342" r:id="rId8"/>
    <p:sldId id="343" r:id="rId9"/>
    <p:sldId id="344" r:id="rId10"/>
    <p:sldId id="350" r:id="rId11"/>
    <p:sldId id="349" r:id="rId12"/>
    <p:sldId id="348" r:id="rId13"/>
    <p:sldId id="347" r:id="rId14"/>
    <p:sldId id="346" r:id="rId15"/>
    <p:sldId id="345" r:id="rId16"/>
    <p:sldId id="351" r:id="rId17"/>
    <p:sldId id="339" r:id="rId18"/>
    <p:sldId id="319"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0"/>
  </p:normalViewPr>
  <p:slideViewPr>
    <p:cSldViewPr>
      <p:cViewPr varScale="1">
        <p:scale>
          <a:sx n="90" d="100"/>
          <a:sy n="90" d="100"/>
        </p:scale>
        <p:origin x="1162"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F9D76C-224A-4EA4-9B81-0453DA7433EB}" type="datetimeFigureOut">
              <a:rPr lang="fr-FR" smtClean="0"/>
              <a:t>18/01/2023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AEDAE-7099-4BBB-AFFC-38EF4CCB7A2F}" type="slidenum">
              <a:rPr lang="fr-FR" smtClean="0"/>
              <a:t>‹#›</a:t>
            </a:fld>
            <a:endParaRPr lang="fr-FR"/>
          </a:p>
        </p:txBody>
      </p:sp>
    </p:spTree>
    <p:extLst>
      <p:ext uri="{BB962C8B-B14F-4D97-AF65-F5344CB8AC3E}">
        <p14:creationId xmlns:p14="http://schemas.microsoft.com/office/powerpoint/2010/main" val="3890550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nl-NL"/>
              <a:t>Titelstijl van model bewerken</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endParaRPr dirty="0"/>
          </a:p>
        </p:txBody>
      </p:sp>
      <p:sp>
        <p:nvSpPr>
          <p:cNvPr id="4" name="Date Placeholder 3"/>
          <p:cNvSpPr>
            <a:spLocks noGrp="1"/>
          </p:cNvSpPr>
          <p:nvPr>
            <p:ph type="dt" sz="half" idx="10"/>
          </p:nvPr>
        </p:nvSpPr>
        <p:spPr/>
        <p:txBody>
          <a:bodyPr/>
          <a:lstStyle/>
          <a:p>
            <a:fld id="{3C9DDA68-141E-4740-8458-F646CB60DF88}" type="datetimeFigureOut">
              <a:rPr lang="fr-FR" smtClean="0"/>
              <a:t>18/01/2023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nl-NL"/>
              <a:t>Titelstijl van model bewerken</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3C9DDA68-141E-4740-8458-F646CB60DF88}" type="datetimeFigureOut">
              <a:rPr lang="fr-FR" smtClean="0"/>
              <a:t>18/01/2023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9338722-2B6E-4DF9-9FAB-6BB641761BF6}" type="slidenum">
              <a:rPr lang="fr-FR" smtClean="0"/>
              <a:t>‹#›</a:t>
            </a:fld>
            <a:endParaRPr lang="fr-F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Vertical Text Placeholder 2"/>
          <p:cNvSpPr>
            <a:spLocks noGrp="1"/>
          </p:cNvSpPr>
          <p:nvPr>
            <p:ph type="body" orient="vert" idx="1"/>
          </p:nvPr>
        </p:nvSpPr>
        <p:spPr/>
        <p:txBody>
          <a:bodyPr vert="eaVert"/>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3C9DDA68-141E-4740-8458-F646CB60DF88}" type="datetimeFigureOut">
              <a:rPr lang="fr-FR" smtClean="0"/>
              <a:t>18/01/2023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nl-NL"/>
              <a:t>Titelstijl van model bewerken</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3C9DDA68-141E-4740-8458-F646CB60DF88}" type="datetimeFigureOut">
              <a:rPr lang="fr-FR" smtClean="0"/>
              <a:t>18/01/2023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Content Placeholder 2"/>
          <p:cNvSpPr>
            <a:spLocks noGrp="1"/>
          </p:cNvSpPr>
          <p:nvPr>
            <p:ph idx="1"/>
          </p:nvPr>
        </p:nvSpPr>
        <p:spPr/>
        <p:txBody>
          <a:bodyPr/>
          <a:lstStyle>
            <a:lvl5pPr>
              <a:defRPr/>
            </a:lvl5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10"/>
          </p:nvPr>
        </p:nvSpPr>
        <p:spPr/>
        <p:txBody>
          <a:bodyPr/>
          <a:lstStyle/>
          <a:p>
            <a:fld id="{3C9DDA68-141E-4740-8458-F646CB60DF88}" type="datetimeFigureOut">
              <a:rPr lang="fr-FR" smtClean="0"/>
              <a:t>18/01/2023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dia met afbeelding">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nl-NL"/>
              <a:t>Titelstijl van model bewerken</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titelstijl van het model te bewerken</a:t>
            </a:r>
            <a:endParaRPr dirty="0"/>
          </a:p>
        </p:txBody>
      </p:sp>
      <p:sp>
        <p:nvSpPr>
          <p:cNvPr id="4" name="Date Placeholder 3"/>
          <p:cNvSpPr>
            <a:spLocks noGrp="1"/>
          </p:cNvSpPr>
          <p:nvPr>
            <p:ph type="dt" sz="half" idx="10"/>
          </p:nvPr>
        </p:nvSpPr>
        <p:spPr/>
        <p:txBody>
          <a:bodyPr/>
          <a:lstStyle/>
          <a:p>
            <a:fld id="{3C9DDA68-141E-4740-8458-F646CB60DF88}" type="datetimeFigureOut">
              <a:rPr lang="fr-FR" smtClean="0"/>
              <a:t>18/01/2023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338722-2B6E-4DF9-9FAB-6BB641761BF6}" type="slidenum">
              <a:rPr lang="fr-FR" smtClean="0"/>
              <a:t>‹#›</a:t>
            </a:fld>
            <a:endParaRPr lang="fr-F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Sleep de afbeelding naar de tijdelijke aanduiding of klik op het pictogram als u een afbeelding wilt toevoegen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nl-NL"/>
              <a:t>Titelstijl van model bewerken</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tekststijl van het model te bewerken</a:t>
            </a:r>
          </a:p>
        </p:txBody>
      </p:sp>
      <p:sp>
        <p:nvSpPr>
          <p:cNvPr id="4" name="Date Placeholder 3"/>
          <p:cNvSpPr>
            <a:spLocks noGrp="1"/>
          </p:cNvSpPr>
          <p:nvPr>
            <p:ph type="dt" sz="half" idx="10"/>
          </p:nvPr>
        </p:nvSpPr>
        <p:spPr/>
        <p:txBody>
          <a:bodyPr/>
          <a:lstStyle/>
          <a:p>
            <a:fld id="{3C9DDA68-141E-4740-8458-F646CB60DF88}" type="datetimeFigureOut">
              <a:rPr lang="fr-FR" smtClean="0"/>
              <a:t>18/01/2023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nl-NL"/>
              <a:t>Titelstijl van model bewerken</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Date Placeholder 4"/>
          <p:cNvSpPr>
            <a:spLocks noGrp="1"/>
          </p:cNvSpPr>
          <p:nvPr>
            <p:ph type="dt" sz="half" idx="10"/>
          </p:nvPr>
        </p:nvSpPr>
        <p:spPr/>
        <p:txBody>
          <a:bodyPr/>
          <a:lstStyle/>
          <a:p>
            <a:fld id="{3C9DDA68-141E-4740-8458-F646CB60DF88}" type="datetimeFigureOut">
              <a:rPr lang="fr-FR" smtClean="0"/>
              <a:t>18/01/2023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nl-NL"/>
              <a:t>Titelstijl van model bewerken</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tekststijl van het model te bewerken</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7" name="Date Placeholder 6"/>
          <p:cNvSpPr>
            <a:spLocks noGrp="1"/>
          </p:cNvSpPr>
          <p:nvPr>
            <p:ph type="dt" sz="half" idx="10"/>
          </p:nvPr>
        </p:nvSpPr>
        <p:spPr/>
        <p:txBody>
          <a:bodyPr/>
          <a:lstStyle/>
          <a:p>
            <a:fld id="{3C9DDA68-141E-4740-8458-F646CB60DF88}" type="datetimeFigureOut">
              <a:rPr lang="fr-FR" smtClean="0"/>
              <a:t>18/01/2023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Titelstijl van model bewerken</a:t>
            </a:r>
            <a:endParaRPr/>
          </a:p>
        </p:txBody>
      </p:sp>
      <p:sp>
        <p:nvSpPr>
          <p:cNvPr id="3" name="Date Placeholder 2"/>
          <p:cNvSpPr>
            <a:spLocks noGrp="1"/>
          </p:cNvSpPr>
          <p:nvPr>
            <p:ph type="dt" sz="half" idx="10"/>
          </p:nvPr>
        </p:nvSpPr>
        <p:spPr/>
        <p:txBody>
          <a:bodyPr/>
          <a:lstStyle/>
          <a:p>
            <a:fld id="{3C9DDA68-141E-4740-8458-F646CB60DF88}" type="datetimeFigureOut">
              <a:rPr lang="fr-FR" smtClean="0"/>
              <a:t>18/01/2023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9DDA68-141E-4740-8458-F646CB60DF88}" type="datetimeFigureOut">
              <a:rPr lang="fr-FR" smtClean="0"/>
              <a:t>18/01/2023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nl-NL"/>
              <a:t>Titelstijl van model bewerken</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tekststijl van het model te bewerken</a:t>
            </a:r>
          </a:p>
        </p:txBody>
      </p:sp>
      <p:sp>
        <p:nvSpPr>
          <p:cNvPr id="5" name="Date Placeholder 4"/>
          <p:cNvSpPr>
            <a:spLocks noGrp="1"/>
          </p:cNvSpPr>
          <p:nvPr>
            <p:ph type="dt" sz="half" idx="10"/>
          </p:nvPr>
        </p:nvSpPr>
        <p:spPr/>
        <p:txBody>
          <a:bodyPr/>
          <a:lstStyle/>
          <a:p>
            <a:fld id="{3C9DDA68-141E-4740-8458-F646CB60DF88}" type="datetimeFigureOut">
              <a:rPr lang="fr-FR" smtClean="0"/>
              <a:t>18/01/2023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9338722-2B6E-4DF9-9FAB-6BB641761BF6}" type="slidenum">
              <a:rPr lang="fr-FR" smtClean="0"/>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nl-NL"/>
              <a:t>Titelstijl van model bewerken</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3C9DDA68-141E-4740-8458-F646CB60DF88}" type="datetimeFigureOut">
              <a:rPr lang="fr-FR" smtClean="0"/>
              <a:t>18/01/2023</a:t>
            </a:fld>
            <a:endParaRPr lang="fr-F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fr-F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69338722-2B6E-4DF9-9FAB-6BB641761BF6}"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2418" y="2338840"/>
            <a:ext cx="5040560" cy="2180320"/>
          </a:xfrm>
          <a:prstGeom prst="rect">
            <a:avLst/>
          </a:prstGeom>
          <a:noFill/>
          <a:ln>
            <a:noFill/>
          </a:ln>
        </p:spPr>
      </p:pic>
      <p:sp>
        <p:nvSpPr>
          <p:cNvPr id="14" name="Espace réservé du contenu 13">
            <a:extLst>
              <a:ext uri="{FF2B5EF4-FFF2-40B4-BE49-F238E27FC236}">
                <a16:creationId xmlns:a16="http://schemas.microsoft.com/office/drawing/2014/main" id="{CC144F65-70AE-4B17-983F-C4C02DE2E68F}"/>
              </a:ext>
            </a:extLst>
          </p:cNvPr>
          <p:cNvSpPr>
            <a:spLocks noGrp="1"/>
          </p:cNvSpPr>
          <p:nvPr>
            <p:ph idx="1"/>
          </p:nvPr>
        </p:nvSpPr>
        <p:spPr>
          <a:xfrm>
            <a:off x="611560" y="908720"/>
            <a:ext cx="8042276" cy="4343400"/>
          </a:xfrm>
        </p:spPr>
        <p:txBody>
          <a:bodyPr>
            <a:normAutofit/>
          </a:bodyPr>
          <a:lstStyle/>
          <a:p>
            <a:pPr marL="0" indent="0" algn="ctr">
              <a:buNone/>
            </a:pPr>
            <a:endParaRPr lang="fr-FR" b="1" dirty="0"/>
          </a:p>
          <a:p>
            <a:pPr marL="0" indent="0" algn="ctr">
              <a:buNone/>
            </a:pPr>
            <a:r>
              <a:rPr lang="fr-FR" b="1" dirty="0"/>
              <a:t>The Global Code of Digital </a:t>
            </a:r>
            <a:r>
              <a:rPr lang="fr-FR" b="1" dirty="0" err="1"/>
              <a:t>Enforcement</a:t>
            </a:r>
            <a:endParaRPr lang="fr-FR" b="1" dirty="0"/>
          </a:p>
          <a:p>
            <a:pPr marL="0" indent="0" algn="ctr">
              <a:buNone/>
            </a:pPr>
            <a:endParaRPr lang="fr-FR" b="1" dirty="0"/>
          </a:p>
        </p:txBody>
      </p:sp>
    </p:spTree>
    <p:extLst>
      <p:ext uri="{BB962C8B-B14F-4D97-AF65-F5344CB8AC3E}">
        <p14:creationId xmlns:p14="http://schemas.microsoft.com/office/powerpoint/2010/main" val="3947516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161077" y="1444532"/>
            <a:ext cx="4897668" cy="4247317"/>
          </a:xfrm>
          <a:prstGeom prst="rect">
            <a:avLst/>
          </a:prstGeom>
          <a:noFill/>
        </p:spPr>
        <p:txBody>
          <a:bodyPr wrap="square" rtlCol="0">
            <a:spAutoFit/>
          </a:bodyPr>
          <a:lstStyle/>
          <a:p>
            <a:pPr marL="342900" indent="-342900">
              <a:buFont typeface="+mj-lt"/>
              <a:buAutoNum type="arabicParenR"/>
            </a:pPr>
            <a:r>
              <a:rPr lang="fr-FR" b="1" dirty="0"/>
              <a:t>General Principles of Digital    </a:t>
            </a:r>
            <a:r>
              <a:rPr lang="fr-FR" b="1" dirty="0" err="1"/>
              <a:t>Enforcement</a:t>
            </a:r>
            <a:endParaRPr lang="fr-FR" b="1" dirty="0"/>
          </a:p>
          <a:p>
            <a:pPr marL="342900" indent="-342900">
              <a:buFont typeface="+mj-lt"/>
              <a:buAutoNum type="arabicParenR"/>
            </a:pPr>
            <a:endParaRPr lang="fr-FR" b="1" dirty="0"/>
          </a:p>
          <a:p>
            <a:r>
              <a:rPr lang="en-US" sz="1800" dirty="0">
                <a:solidFill>
                  <a:srgbClr val="1A1A1A"/>
                </a:solidFill>
                <a:effectLst/>
                <a:latin typeface="Calibri" panose="020F0502020204030204" pitchFamily="34" charset="0"/>
                <a:ea typeface="Times New Roman" panose="02020603050405020304" pitchFamily="18" charset="0"/>
              </a:rPr>
              <a:t>The </a:t>
            </a:r>
            <a:r>
              <a:rPr lang="en-US" sz="1800" dirty="0">
                <a:effectLst/>
                <a:latin typeface="Calibri" panose="020F0502020204030204" pitchFamily="34" charset="0"/>
                <a:ea typeface="Times New Roman" panose="02020603050405020304" pitchFamily="18" charset="0"/>
              </a:rPr>
              <a:t>fi</a:t>
            </a:r>
            <a:r>
              <a:rPr lang="en-US" sz="1800" dirty="0">
                <a:solidFill>
                  <a:srgbClr val="1A1A1A"/>
                </a:solidFill>
                <a:effectLst/>
                <a:latin typeface="Calibri" panose="020F0502020204030204" pitchFamily="34" charset="0"/>
                <a:ea typeface="Times New Roman" panose="02020603050405020304" pitchFamily="18" charset="0"/>
              </a:rPr>
              <a:t>rst two articles relate to “respect for fundamental rights” and respect for “the ethical principles of digital use”.</a:t>
            </a:r>
          </a:p>
          <a:p>
            <a:endParaRPr lang="en-US" b="1" dirty="0">
              <a:solidFill>
                <a:srgbClr val="1A1A1A"/>
              </a:solidFill>
              <a:latin typeface="Calibri" panose="020F0502020204030204" pitchFamily="34" charset="0"/>
            </a:endParaRPr>
          </a:p>
          <a:p>
            <a:r>
              <a:rPr lang="en-US" dirty="0">
                <a:solidFill>
                  <a:srgbClr val="1A1A1A"/>
                </a:solidFill>
                <a:latin typeface="Calibri" panose="020F0502020204030204" pitchFamily="34" charset="0"/>
                <a:ea typeface="Times New Roman" panose="02020603050405020304" pitchFamily="18" charset="0"/>
              </a:rPr>
              <a:t>D</a:t>
            </a:r>
            <a:r>
              <a:rPr lang="en-US" sz="1800" dirty="0">
                <a:solidFill>
                  <a:srgbClr val="1A1A1A"/>
                </a:solidFill>
                <a:effectLst/>
                <a:latin typeface="Calibri" panose="020F0502020204030204" pitchFamily="34" charset="0"/>
                <a:ea typeface="Times New Roman" panose="02020603050405020304" pitchFamily="18" charset="0"/>
              </a:rPr>
              <a:t>igitalization should not be an end in itself and can only be conceived with respect for human rights.</a:t>
            </a:r>
          </a:p>
          <a:p>
            <a:endParaRPr lang="en-US" b="1" dirty="0">
              <a:solidFill>
                <a:srgbClr val="1A1A1A"/>
              </a:solidFill>
              <a:latin typeface="Calibri" panose="020F0502020204030204" pitchFamily="34" charset="0"/>
            </a:endParaRPr>
          </a:p>
          <a:p>
            <a:r>
              <a:rPr lang="en-US" sz="1800" dirty="0">
                <a:solidFill>
                  <a:srgbClr val="1A1A1A"/>
                </a:solidFill>
                <a:effectLst/>
                <a:latin typeface="Calibri" panose="020F0502020204030204" pitchFamily="34" charset="0"/>
                <a:ea typeface="Times New Roman" panose="02020603050405020304" pitchFamily="18" charset="0"/>
              </a:rPr>
              <a:t>There are also a series of guarantees aimed at protecting against the risks associated with the use of arti</a:t>
            </a:r>
            <a:r>
              <a:rPr lang="en-US" sz="1800" dirty="0">
                <a:effectLst/>
                <a:latin typeface="Calibri" panose="020F0502020204030204" pitchFamily="34" charset="0"/>
                <a:ea typeface="Times New Roman" panose="02020603050405020304" pitchFamily="18" charset="0"/>
              </a:rPr>
              <a:t>fi</a:t>
            </a:r>
            <a:r>
              <a:rPr lang="en-US" sz="1800" dirty="0">
                <a:solidFill>
                  <a:srgbClr val="1A1A1A"/>
                </a:solidFill>
                <a:effectLst/>
                <a:latin typeface="Calibri" panose="020F0502020204030204" pitchFamily="34" charset="0"/>
                <a:ea typeface="Times New Roman" panose="02020603050405020304" pitchFamily="18" charset="0"/>
              </a:rPr>
              <a:t>cial intelligence.</a:t>
            </a:r>
            <a:endParaRPr lang="en-US" b="1" dirty="0">
              <a:solidFill>
                <a:srgbClr val="1A1A1A"/>
              </a:solidFill>
              <a:latin typeface="Calibri" panose="020F0502020204030204" pitchFamily="34" charset="0"/>
            </a:endParaRPr>
          </a:p>
          <a:p>
            <a:endParaRPr lang="fr-FR" b="1"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89631" y="293747"/>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402639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089631" y="1282520"/>
            <a:ext cx="4379591" cy="3693319"/>
          </a:xfrm>
          <a:prstGeom prst="rect">
            <a:avLst/>
          </a:prstGeom>
          <a:noFill/>
        </p:spPr>
        <p:txBody>
          <a:bodyPr wrap="square" rtlCol="0">
            <a:spAutoFit/>
          </a:bodyPr>
          <a:lstStyle/>
          <a:p>
            <a:endParaRPr lang="fr-FR" b="1" dirty="0"/>
          </a:p>
          <a:p>
            <a:pPr marL="342900" indent="-342900">
              <a:buFont typeface="+mj-lt"/>
              <a:buAutoNum type="arabicParenR" startAt="2"/>
            </a:pPr>
            <a:r>
              <a:rPr lang="fr-FR" b="1" dirty="0"/>
              <a:t>Applicable Law to </a:t>
            </a:r>
            <a:r>
              <a:rPr lang="fr-FR" b="1" dirty="0" err="1"/>
              <a:t>Enforcement</a:t>
            </a:r>
            <a:endParaRPr lang="fr-FR" b="1" dirty="0"/>
          </a:p>
          <a:p>
            <a:pPr marL="342900" indent="-342900">
              <a:buFont typeface="+mj-lt"/>
              <a:buAutoNum type="arabicParenR" startAt="2"/>
            </a:pPr>
            <a:endParaRPr lang="fr-FR" b="1" dirty="0"/>
          </a:p>
          <a:p>
            <a:pPr algn="just"/>
            <a:endPar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endParaRPr>
          </a:p>
          <a:p>
            <a:pPr algn="just"/>
            <a:r>
              <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rPr>
              <a:t>The principle is that identi</a:t>
            </a:r>
            <a:r>
              <a:rPr lang="en-US" sz="1800" dirty="0">
                <a:solidFill>
                  <a:srgbClr val="000000"/>
                </a:solidFill>
                <a:effectLst/>
                <a:latin typeface="Calibri" panose="020F0502020204030204" pitchFamily="34" charset="0"/>
                <a:ea typeface="Calibri" panose="020F0502020204030204" pitchFamily="34" charset="0"/>
                <a:cs typeface="Oswald" panose="00000500000000000000" pitchFamily="2" charset="0"/>
              </a:rPr>
              <a:t>fi</a:t>
            </a:r>
            <a:r>
              <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rPr>
              <a:t>ed and accessible digital assets are seized in accordance with the law of their location, in compliance with the principle of territoriality of enforceability. With regard to unidenti</a:t>
            </a:r>
            <a:r>
              <a:rPr lang="en-US" sz="1800" dirty="0">
                <a:solidFill>
                  <a:srgbClr val="000000"/>
                </a:solidFill>
                <a:effectLst/>
                <a:latin typeface="Calibri" panose="020F0502020204030204" pitchFamily="34" charset="0"/>
                <a:ea typeface="Calibri" panose="020F0502020204030204" pitchFamily="34" charset="0"/>
                <a:cs typeface="Oswald" panose="00000500000000000000" pitchFamily="2" charset="0"/>
              </a:rPr>
              <a:t>fi</a:t>
            </a:r>
            <a:r>
              <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rPr>
              <a:t>ed or inaccessible digital assets, it is recommended to apply the law of the State that controls or ordered the enforcement.</a:t>
            </a:r>
            <a:endParaRPr lang="fr-FR" sz="1800" dirty="0">
              <a:solidFill>
                <a:srgbClr val="000000"/>
              </a:solidFill>
              <a:effectLst/>
              <a:latin typeface="Oswald" panose="00000500000000000000" pitchFamily="2" charset="0"/>
              <a:ea typeface="Calibri" panose="020F0502020204030204" pitchFamily="34" charset="0"/>
              <a:cs typeface="Oswald" panose="00000500000000000000" pitchFamily="2" charset="0"/>
            </a:endParaRPr>
          </a:p>
          <a:p>
            <a:endParaRPr lang="fr-FR" b="1"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89631" y="293747"/>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174192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089631" y="1282520"/>
            <a:ext cx="4379591" cy="5186035"/>
          </a:xfrm>
          <a:prstGeom prst="rect">
            <a:avLst/>
          </a:prstGeom>
          <a:noFill/>
        </p:spPr>
        <p:txBody>
          <a:bodyPr wrap="square" rtlCol="0">
            <a:spAutoFit/>
          </a:bodyPr>
          <a:lstStyle/>
          <a:p>
            <a:endParaRPr lang="fr-FR" b="1" dirty="0"/>
          </a:p>
          <a:p>
            <a:pPr marL="342900" indent="-342900">
              <a:buFont typeface="+mj-lt"/>
              <a:buAutoNum type="arabicParenR" startAt="3"/>
            </a:pPr>
            <a:r>
              <a:rPr lang="fr-FR" b="1" dirty="0"/>
              <a:t>Principles </a:t>
            </a:r>
            <a:r>
              <a:rPr lang="fr-FR" b="1" dirty="0" err="1"/>
              <a:t>specific</a:t>
            </a:r>
            <a:r>
              <a:rPr lang="fr-FR" b="1" dirty="0"/>
              <a:t> to the </a:t>
            </a:r>
            <a:r>
              <a:rPr lang="fr-FR" b="1" dirty="0" err="1"/>
              <a:t>activity</a:t>
            </a:r>
            <a:r>
              <a:rPr lang="fr-FR" b="1" dirty="0"/>
              <a:t> of </a:t>
            </a:r>
            <a:r>
              <a:rPr lang="fr-FR" b="1" dirty="0" err="1"/>
              <a:t>judicial</a:t>
            </a:r>
            <a:r>
              <a:rPr lang="fr-FR" b="1" dirty="0"/>
              <a:t> </a:t>
            </a:r>
            <a:r>
              <a:rPr lang="fr-FR" b="1" dirty="0" err="1"/>
              <a:t>officers</a:t>
            </a:r>
            <a:r>
              <a:rPr lang="fr-FR" b="1" dirty="0"/>
              <a:t> </a:t>
            </a:r>
          </a:p>
          <a:p>
            <a:pPr marL="342900" indent="-342900">
              <a:buFont typeface="+mj-lt"/>
              <a:buAutoNum type="arabicParenR" startAt="3"/>
            </a:pPr>
            <a:endParaRPr lang="fr-FR" b="1" dirty="0"/>
          </a:p>
          <a:p>
            <a:pPr algn="just"/>
            <a:r>
              <a:rPr lang="en-US" sz="1800" dirty="0">
                <a:solidFill>
                  <a:srgbClr val="1A1A1A"/>
                </a:solidFill>
                <a:effectLst/>
                <a:latin typeface="Calibri" panose="020F0502020204030204" pitchFamily="34" charset="0"/>
                <a:ea typeface="Times New Roman" panose="02020603050405020304" pitchFamily="18" charset="0"/>
              </a:rPr>
              <a:t>The main idea is to allow enforcement agents to use digital tools to carry out their activities.</a:t>
            </a:r>
          </a:p>
          <a:p>
            <a:pPr algn="just"/>
            <a:endParaRPr lang="en-US" b="1" dirty="0">
              <a:solidFill>
                <a:srgbClr val="1A1A1A"/>
              </a:solidFill>
              <a:latin typeface="Calibri" panose="020F0502020204030204" pitchFamily="34" charset="0"/>
            </a:endParaRPr>
          </a:p>
          <a:p>
            <a:pPr algn="just"/>
            <a:r>
              <a:rPr lang="fr-FR" sz="1800" dirty="0" err="1">
                <a:effectLst/>
                <a:latin typeface="Calibri" panose="020F0502020204030204" pitchFamily="34" charset="0"/>
                <a:ea typeface="Times New Roman" panose="02020603050405020304" pitchFamily="18" charset="0"/>
              </a:rPr>
              <a:t>Regarding</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their</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activities</a:t>
            </a:r>
            <a:r>
              <a:rPr lang="fr-FR" sz="1800" dirty="0">
                <a:effectLst/>
                <a:latin typeface="Calibri" panose="020F0502020204030204" pitchFamily="34" charset="0"/>
                <a:ea typeface="Times New Roman" panose="02020603050405020304" pitchFamily="18" charset="0"/>
              </a:rPr>
              <a:t> and </a:t>
            </a:r>
            <a:r>
              <a:rPr lang="fr-FR" sz="1800" dirty="0" err="1">
                <a:effectLst/>
                <a:latin typeface="Calibri" panose="020F0502020204030204" pitchFamily="34" charset="0"/>
                <a:ea typeface="Times New Roman" panose="02020603050405020304" pitchFamily="18" charset="0"/>
              </a:rPr>
              <a:t>with</a:t>
            </a:r>
            <a:r>
              <a:rPr lang="fr-FR" sz="1800" dirty="0">
                <a:effectLst/>
                <a:latin typeface="Calibri" panose="020F0502020204030204" pitchFamily="34" charset="0"/>
                <a:ea typeface="Times New Roman" panose="02020603050405020304" pitchFamily="18" charset="0"/>
              </a:rPr>
              <a:t> the focus on the </a:t>
            </a:r>
            <a:r>
              <a:rPr lang="fr-FR" sz="1800" dirty="0" err="1">
                <a:effectLst/>
                <a:latin typeface="Calibri" panose="020F0502020204030204" pitchFamily="34" charset="0"/>
                <a:ea typeface="Times New Roman" panose="02020603050405020304" pitchFamily="18" charset="0"/>
              </a:rPr>
              <a:t>digitalization</a:t>
            </a:r>
            <a:r>
              <a:rPr lang="fr-FR" sz="1800" dirty="0">
                <a:effectLst/>
                <a:latin typeface="Calibri" panose="020F0502020204030204" pitchFamily="34" charset="0"/>
                <a:ea typeface="Times New Roman" panose="02020603050405020304" pitchFamily="18" charset="0"/>
              </a:rPr>
              <a:t> of justice, </a:t>
            </a:r>
            <a:r>
              <a:rPr lang="fr-FR" sz="1800" dirty="0" err="1">
                <a:effectLst/>
                <a:latin typeface="Calibri" panose="020F0502020204030204" pitchFamily="34" charset="0"/>
                <a:ea typeface="Times New Roman" panose="02020603050405020304" pitchFamily="18" charset="0"/>
              </a:rPr>
              <a:t>judicial</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officers</a:t>
            </a:r>
            <a:r>
              <a:rPr lang="fr-FR" sz="1800" dirty="0">
                <a:effectLst/>
                <a:latin typeface="Calibri" panose="020F0502020204030204" pitchFamily="34" charset="0"/>
                <a:ea typeface="Times New Roman" panose="02020603050405020304" pitchFamily="18" charset="0"/>
              </a:rPr>
              <a:t> </a:t>
            </a:r>
            <a:r>
              <a:rPr lang="fr-FR" sz="1800" dirty="0" err="1">
                <a:effectLst/>
                <a:latin typeface="Calibri" panose="020F0502020204030204" pitchFamily="34" charset="0"/>
                <a:ea typeface="Times New Roman" panose="02020603050405020304" pitchFamily="18" charset="0"/>
              </a:rPr>
              <a:t>should</a:t>
            </a:r>
            <a:r>
              <a:rPr lang="fr-FR" sz="1800" dirty="0">
                <a:effectLst/>
                <a:latin typeface="Calibri" panose="020F0502020204030204" pitchFamily="34" charset="0"/>
                <a:ea typeface="Times New Roman" panose="02020603050405020304" pitchFamily="18" charset="0"/>
              </a:rPr>
              <a:t> </a:t>
            </a:r>
            <a:endParaRPr lang="fr-FR" sz="1800" dirty="0">
              <a:effectLst/>
              <a:latin typeface="Times New Roman" panose="02020603050405020304" pitchFamily="18" charset="0"/>
              <a:ea typeface="Times New Roman" panose="02020603050405020304" pitchFamily="18" charset="0"/>
            </a:endParaRPr>
          </a:p>
          <a:p>
            <a:pPr marL="342900" lvl="0" indent="-342900" algn="just">
              <a:spcAft>
                <a:spcPts val="1000"/>
              </a:spcAft>
              <a:buFont typeface="Arial" panose="020B0604020202020204" pitchFamily="34" charset="0"/>
              <a:buChar char="-"/>
            </a:pPr>
            <a:r>
              <a:rPr lang="fr-FR" sz="1800" b="1" dirty="0">
                <a:effectLst/>
                <a:latin typeface="Calibri" panose="020F0502020204030204" pitchFamily="34" charset="0"/>
                <a:ea typeface="Calibri" panose="020F0502020204030204" pitchFamily="34" charset="0"/>
              </a:rPr>
              <a:t>Have the </a:t>
            </a:r>
            <a:r>
              <a:rPr lang="fr-FR" sz="1800" b="1" dirty="0" err="1">
                <a:effectLst/>
                <a:latin typeface="Calibri" panose="020F0502020204030204" pitchFamily="34" charset="0"/>
                <a:ea typeface="Calibri" panose="020F0502020204030204" pitchFamily="34" charset="0"/>
              </a:rPr>
              <a:t>possibility</a:t>
            </a:r>
            <a:r>
              <a:rPr lang="fr-FR" sz="1800" dirty="0">
                <a:effectLst/>
                <a:latin typeface="Calibri" panose="020F0502020204030204" pitchFamily="34" charset="0"/>
                <a:ea typeface="Calibri" panose="020F0502020204030204" pitchFamily="34" charset="0"/>
              </a:rPr>
              <a:t> to use digital </a:t>
            </a:r>
            <a:r>
              <a:rPr lang="fr-FR" sz="1800" dirty="0" err="1">
                <a:effectLst/>
                <a:latin typeface="Calibri" panose="020F0502020204030204" pitchFamily="34" charset="0"/>
                <a:ea typeface="Calibri" panose="020F0502020204030204" pitchFamily="34" charset="0"/>
              </a:rPr>
              <a:t>tools</a:t>
            </a:r>
            <a:r>
              <a:rPr lang="fr-FR" sz="1800" dirty="0">
                <a:effectLst/>
                <a:latin typeface="Calibri" panose="020F0502020204030204" pitchFamily="34" charset="0"/>
                <a:ea typeface="Calibri" panose="020F0502020204030204" pitchFamily="34" charset="0"/>
              </a:rPr>
              <a:t> </a:t>
            </a:r>
            <a:endParaRPr lang="fr-FR" sz="1800" dirty="0">
              <a:effectLst/>
              <a:latin typeface="Times New Roman" panose="02020603050405020304" pitchFamily="18" charset="0"/>
              <a:ea typeface="Calibri" panose="020F0502020204030204" pitchFamily="34" charset="0"/>
            </a:endParaRPr>
          </a:p>
          <a:p>
            <a:pPr marL="342900" lvl="0" indent="-342900" algn="just">
              <a:spcAft>
                <a:spcPts val="1000"/>
              </a:spcAft>
              <a:buFont typeface="Arial" panose="020B0604020202020204" pitchFamily="34" charset="0"/>
              <a:buChar char="-"/>
            </a:pPr>
            <a:r>
              <a:rPr lang="fr-FR" sz="1800" b="1" dirty="0">
                <a:effectLst/>
                <a:latin typeface="Calibri" panose="020F0502020204030204" pitchFamily="34" charset="0"/>
                <a:ea typeface="Calibri" panose="020F0502020204030204" pitchFamily="34" charset="0"/>
              </a:rPr>
              <a:t>Have the </a:t>
            </a:r>
            <a:r>
              <a:rPr lang="fr-FR" sz="1800" b="1" dirty="0" err="1">
                <a:effectLst/>
                <a:latin typeface="Calibri" panose="020F0502020204030204" pitchFamily="34" charset="0"/>
                <a:ea typeface="Calibri" panose="020F0502020204030204" pitchFamily="34" charset="0"/>
              </a:rPr>
              <a:t>knowledge</a:t>
            </a:r>
            <a:r>
              <a:rPr lang="fr-FR" sz="1800" dirty="0">
                <a:effectLst/>
                <a:latin typeface="Calibri" panose="020F0502020204030204" pitchFamily="34" charset="0"/>
                <a:ea typeface="Calibri" panose="020F0502020204030204" pitchFamily="34" charset="0"/>
              </a:rPr>
              <a:t> to use digital </a:t>
            </a:r>
            <a:r>
              <a:rPr lang="fr-FR" sz="1800" dirty="0" err="1">
                <a:effectLst/>
                <a:latin typeface="Calibri" panose="020F0502020204030204" pitchFamily="34" charset="0"/>
                <a:ea typeface="Calibri" panose="020F0502020204030204" pitchFamily="34" charset="0"/>
              </a:rPr>
              <a:t>tools</a:t>
            </a:r>
            <a:endParaRPr lang="fr-FR" sz="1800" dirty="0">
              <a:effectLst/>
              <a:latin typeface="Times New Roman" panose="02020603050405020304" pitchFamily="18" charset="0"/>
              <a:ea typeface="Calibri" panose="020F0502020204030204" pitchFamily="34" charset="0"/>
            </a:endParaRPr>
          </a:p>
          <a:p>
            <a:pPr marL="457200" algn="just"/>
            <a:r>
              <a:rPr lang="fr-FR" sz="1800" dirty="0">
                <a:effectLst/>
                <a:latin typeface="Calibri" panose="020F0502020204030204" pitchFamily="34" charset="0"/>
                <a:ea typeface="Times New Roman" panose="02020603050405020304" pitchFamily="18" charset="0"/>
              </a:rPr>
              <a:t>but </a:t>
            </a:r>
            <a:r>
              <a:rPr lang="fr-FR" sz="1800" dirty="0" err="1">
                <a:effectLst/>
                <a:latin typeface="Calibri" panose="020F0502020204030204" pitchFamily="34" charset="0"/>
                <a:ea typeface="Times New Roman" panose="02020603050405020304" pitchFamily="18" charset="0"/>
              </a:rPr>
              <a:t>also</a:t>
            </a:r>
            <a:endParaRPr lang="fr-FR" sz="1800" dirty="0">
              <a:effectLst/>
              <a:latin typeface="Times New Roman" panose="02020603050405020304" pitchFamily="18" charset="0"/>
              <a:ea typeface="Times New Roman" panose="02020603050405020304" pitchFamily="18" charset="0"/>
            </a:endParaRPr>
          </a:p>
          <a:p>
            <a:pPr marL="342900" lvl="0" indent="-342900" algn="just">
              <a:spcAft>
                <a:spcPts val="1000"/>
              </a:spcAft>
              <a:buFont typeface="Arial" panose="020B0604020202020204" pitchFamily="34" charset="0"/>
              <a:buChar char="-"/>
            </a:pPr>
            <a:r>
              <a:rPr lang="fr-FR" sz="1800" b="1" dirty="0">
                <a:effectLst/>
                <a:latin typeface="Calibri" panose="020F0502020204030204" pitchFamily="34" charset="0"/>
                <a:ea typeface="Calibri" panose="020F0502020204030204" pitchFamily="34" charset="0"/>
              </a:rPr>
              <a:t>Have the </a:t>
            </a:r>
            <a:r>
              <a:rPr lang="fr-FR" sz="1800" b="1" dirty="0" err="1">
                <a:effectLst/>
                <a:latin typeface="Calibri" panose="020F0502020204030204" pitchFamily="34" charset="0"/>
                <a:ea typeface="Calibri" panose="020F0502020204030204" pitchFamily="34" charset="0"/>
              </a:rPr>
              <a:t>possibility</a:t>
            </a:r>
            <a:r>
              <a:rPr lang="fr-FR" sz="1800" b="1" dirty="0">
                <a:effectLst/>
                <a:latin typeface="Calibri" panose="020F0502020204030204" pitchFamily="34" charset="0"/>
                <a:ea typeface="Calibri" panose="020F0502020204030204" pitchFamily="34" charset="0"/>
              </a:rPr>
              <a:t> to NOT</a:t>
            </a:r>
            <a:r>
              <a:rPr lang="fr-FR" sz="1800" dirty="0">
                <a:effectLst/>
                <a:latin typeface="Calibri" panose="020F0502020204030204" pitchFamily="34" charset="0"/>
                <a:ea typeface="Calibri" panose="020F0502020204030204" pitchFamily="34" charset="0"/>
              </a:rPr>
              <a:t> use digital </a:t>
            </a:r>
            <a:r>
              <a:rPr lang="fr-FR" sz="1800" dirty="0" err="1">
                <a:effectLst/>
                <a:latin typeface="Calibri" panose="020F0502020204030204" pitchFamily="34" charset="0"/>
                <a:ea typeface="Calibri" panose="020F0502020204030204" pitchFamily="34" charset="0"/>
              </a:rPr>
              <a:t>tools</a:t>
            </a:r>
            <a:endParaRPr lang="fr-FR" sz="1800" dirty="0">
              <a:effectLst/>
              <a:latin typeface="Times New Roman" panose="02020603050405020304" pitchFamily="18" charset="0"/>
              <a:ea typeface="Calibri" panose="020F0502020204030204" pitchFamily="34" charset="0"/>
            </a:endParaRPr>
          </a:p>
          <a:p>
            <a:pPr algn="just"/>
            <a:endParaRPr lang="fr-FR" b="1"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89631" y="293747"/>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1876726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089631" y="1282520"/>
            <a:ext cx="4379591" cy="3139321"/>
          </a:xfrm>
          <a:prstGeom prst="rect">
            <a:avLst/>
          </a:prstGeom>
          <a:noFill/>
        </p:spPr>
        <p:txBody>
          <a:bodyPr wrap="square" rtlCol="0">
            <a:spAutoFit/>
          </a:bodyPr>
          <a:lstStyle/>
          <a:p>
            <a:endParaRPr lang="fr-FR" b="1" dirty="0"/>
          </a:p>
          <a:p>
            <a:pPr marL="342900" indent="-342900">
              <a:buFont typeface="+mj-lt"/>
              <a:buAutoNum type="arabicParenR" startAt="4"/>
            </a:pPr>
            <a:r>
              <a:rPr lang="fr-FR" b="1" dirty="0"/>
              <a:t>Digital </a:t>
            </a:r>
            <a:r>
              <a:rPr lang="fr-FR" b="1" dirty="0" err="1"/>
              <a:t>Enforcement</a:t>
            </a:r>
            <a:r>
              <a:rPr lang="fr-FR" b="1" dirty="0"/>
              <a:t> </a:t>
            </a:r>
            <a:r>
              <a:rPr lang="fr-FR" b="1" dirty="0" err="1"/>
              <a:t>Procedure</a:t>
            </a:r>
            <a:endParaRPr lang="fr-FR" b="1" dirty="0"/>
          </a:p>
          <a:p>
            <a:pPr marL="342900" indent="-342900">
              <a:buFont typeface="+mj-lt"/>
              <a:buAutoNum type="arabicParenR" startAt="4"/>
            </a:pPr>
            <a:endParaRPr lang="fr-FR" b="1" dirty="0"/>
          </a:p>
          <a:p>
            <a:endParaRPr lang="fr-FR" b="1" dirty="0"/>
          </a:p>
          <a:p>
            <a:pPr algn="just"/>
            <a:r>
              <a:rPr lang="en-US" sz="1800" dirty="0">
                <a:solidFill>
                  <a:srgbClr val="1A1A1A"/>
                </a:solidFill>
                <a:effectLst/>
                <a:latin typeface="Calibri" panose="020F0502020204030204" pitchFamily="34" charset="0"/>
                <a:ea typeface="Times New Roman" panose="02020603050405020304" pitchFamily="18" charset="0"/>
              </a:rPr>
              <a:t>After outlining the general principles (such as the creation of dematerialized seizures, while maintaining physical non-digital seizures), the focus here is also on electronic access to data. </a:t>
            </a:r>
          </a:p>
          <a:p>
            <a:pPr algn="just"/>
            <a:endParaRPr lang="en-US" b="1" dirty="0">
              <a:solidFill>
                <a:srgbClr val="1A1A1A"/>
              </a:solidFill>
              <a:latin typeface="Calibri" panose="020F0502020204030204" pitchFamily="34" charset="0"/>
            </a:endParaRPr>
          </a:p>
          <a:p>
            <a:pPr algn="just"/>
            <a:endParaRPr lang="fr-FR" b="1"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89631" y="293747"/>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7946990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074833" y="1141757"/>
            <a:ext cx="4379591" cy="3693319"/>
          </a:xfrm>
          <a:prstGeom prst="rect">
            <a:avLst/>
          </a:prstGeom>
          <a:noFill/>
        </p:spPr>
        <p:txBody>
          <a:bodyPr wrap="square" rtlCol="0">
            <a:spAutoFit/>
          </a:bodyPr>
          <a:lstStyle/>
          <a:p>
            <a:endParaRPr lang="fr-FR" b="1" dirty="0"/>
          </a:p>
          <a:p>
            <a:pPr marL="342900" indent="-342900">
              <a:buFont typeface="+mj-lt"/>
              <a:buAutoNum type="arabicParenR" startAt="5"/>
            </a:pPr>
            <a:r>
              <a:rPr lang="fr-FR" b="1" dirty="0" err="1"/>
              <a:t>Enforcement</a:t>
            </a:r>
            <a:r>
              <a:rPr lang="fr-FR" b="1" dirty="0"/>
              <a:t> on Digital Assets</a:t>
            </a:r>
          </a:p>
          <a:p>
            <a:pPr marL="342900" indent="-342900">
              <a:buFont typeface="+mj-lt"/>
              <a:buAutoNum type="arabicParenR" startAt="5"/>
            </a:pPr>
            <a:endParaRPr lang="fr-FR" b="1" dirty="0"/>
          </a:p>
          <a:p>
            <a:endParaRPr lang="fr-FR" b="1" dirty="0"/>
          </a:p>
          <a:p>
            <a:pPr algn="just"/>
            <a:r>
              <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rPr>
              <a:t>In order to be able to carry out enforcement on digital assets, the procedures for locating and seizing them must be adapted. </a:t>
            </a:r>
          </a:p>
          <a:p>
            <a:pPr algn="just"/>
            <a:endParaRPr lang="en-US" dirty="0">
              <a:solidFill>
                <a:srgbClr val="1A1A1A"/>
              </a:solidFill>
              <a:latin typeface="Calibri" panose="020F0502020204030204" pitchFamily="34" charset="0"/>
              <a:ea typeface="Calibri" panose="020F0502020204030204" pitchFamily="34" charset="0"/>
              <a:cs typeface="Oswald" panose="00000500000000000000" pitchFamily="2" charset="0"/>
            </a:endParaRPr>
          </a:p>
          <a:p>
            <a:pPr algn="just"/>
            <a:r>
              <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rPr>
              <a:t>In this regard, it is speci</a:t>
            </a:r>
            <a:r>
              <a:rPr lang="en-US" sz="1800" dirty="0">
                <a:solidFill>
                  <a:srgbClr val="000000"/>
                </a:solidFill>
                <a:effectLst/>
                <a:latin typeface="Calibri" panose="020F0502020204030204" pitchFamily="34" charset="0"/>
                <a:ea typeface="Calibri" panose="020F0502020204030204" pitchFamily="34" charset="0"/>
                <a:cs typeface="Oswald" panose="00000500000000000000" pitchFamily="2" charset="0"/>
              </a:rPr>
              <a:t>fi</a:t>
            </a:r>
            <a:r>
              <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rPr>
              <a:t>ed, for example, that national laws should de</a:t>
            </a:r>
            <a:r>
              <a:rPr lang="en-US" sz="1800" dirty="0">
                <a:solidFill>
                  <a:srgbClr val="000000"/>
                </a:solidFill>
                <a:effectLst/>
                <a:latin typeface="Calibri" panose="020F0502020204030204" pitchFamily="34" charset="0"/>
                <a:ea typeface="Calibri" panose="020F0502020204030204" pitchFamily="34" charset="0"/>
                <a:cs typeface="Oswald" panose="00000500000000000000" pitchFamily="2" charset="0"/>
              </a:rPr>
              <a:t>fi</a:t>
            </a:r>
            <a:r>
              <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rPr>
              <a:t>ne seizure procedures adapted to digital assets and regulate their legal regime.</a:t>
            </a:r>
            <a:endParaRPr lang="fr-FR" sz="1800" dirty="0">
              <a:solidFill>
                <a:srgbClr val="000000"/>
              </a:solidFill>
              <a:effectLst/>
              <a:latin typeface="Oswald" panose="00000500000000000000" pitchFamily="2" charset="0"/>
              <a:ea typeface="Calibri" panose="020F0502020204030204" pitchFamily="34" charset="0"/>
              <a:cs typeface="Oswald" panose="00000500000000000000" pitchFamily="2" charset="0"/>
            </a:endParaRPr>
          </a:p>
          <a:p>
            <a:endParaRPr lang="fr-FR" b="1"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89631" y="293747"/>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105229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211960" y="1310915"/>
            <a:ext cx="4379591" cy="5078313"/>
          </a:xfrm>
          <a:prstGeom prst="rect">
            <a:avLst/>
          </a:prstGeom>
          <a:noFill/>
        </p:spPr>
        <p:txBody>
          <a:bodyPr wrap="square" rtlCol="0">
            <a:spAutoFit/>
          </a:bodyPr>
          <a:lstStyle/>
          <a:p>
            <a:endParaRPr lang="fr-FR" b="1" dirty="0"/>
          </a:p>
          <a:p>
            <a:pPr marL="342900" indent="-342900">
              <a:buFont typeface="+mj-lt"/>
              <a:buAutoNum type="arabicParenR" startAt="6"/>
            </a:pPr>
            <a:r>
              <a:rPr lang="fr-FR" b="1" dirty="0"/>
              <a:t>Use of </a:t>
            </a:r>
            <a:r>
              <a:rPr lang="fr-FR" b="1" dirty="0" err="1"/>
              <a:t>Artificial</a:t>
            </a:r>
            <a:r>
              <a:rPr lang="fr-FR" b="1" dirty="0"/>
              <a:t> Intelligence in </a:t>
            </a:r>
            <a:r>
              <a:rPr lang="fr-FR" b="1" dirty="0" err="1"/>
              <a:t>Enforcement</a:t>
            </a:r>
            <a:endParaRPr lang="fr-FR" b="1" dirty="0"/>
          </a:p>
          <a:p>
            <a:pPr marL="342900" indent="-342900">
              <a:buFont typeface="+mj-lt"/>
              <a:buAutoNum type="arabicParenR" startAt="6"/>
            </a:pPr>
            <a:endParaRPr lang="fr-FR" b="1" dirty="0"/>
          </a:p>
          <a:p>
            <a:pPr algn="just"/>
            <a:r>
              <a:rPr lang="en-US" sz="1800" dirty="0">
                <a:solidFill>
                  <a:srgbClr val="1A1A1A"/>
                </a:solidFill>
                <a:effectLst/>
                <a:latin typeface="Calibri" panose="020F0502020204030204" pitchFamily="34" charset="0"/>
                <a:ea typeface="Times New Roman" panose="02020603050405020304" pitchFamily="18" charset="0"/>
              </a:rPr>
              <a:t>Arti</a:t>
            </a:r>
            <a:r>
              <a:rPr lang="en-US" sz="1800" dirty="0">
                <a:effectLst/>
                <a:latin typeface="Calibri" panose="020F0502020204030204" pitchFamily="34" charset="0"/>
                <a:ea typeface="Times New Roman" panose="02020603050405020304" pitchFamily="18" charset="0"/>
              </a:rPr>
              <a:t>fi</a:t>
            </a:r>
            <a:r>
              <a:rPr lang="en-US" sz="1800" dirty="0">
                <a:solidFill>
                  <a:srgbClr val="1A1A1A"/>
                </a:solidFill>
                <a:effectLst/>
                <a:latin typeface="Calibri" panose="020F0502020204030204" pitchFamily="34" charset="0"/>
                <a:ea typeface="Times New Roman" panose="02020603050405020304" pitchFamily="18" charset="0"/>
              </a:rPr>
              <a:t>cial intelligence is intended to help enforcement agents to assess the appropriate enforcement measures. </a:t>
            </a:r>
          </a:p>
          <a:p>
            <a:pPr algn="just"/>
            <a:endParaRPr lang="en-US" b="1" dirty="0">
              <a:solidFill>
                <a:srgbClr val="1A1A1A"/>
              </a:solidFill>
              <a:latin typeface="Calibri" panose="020F0502020204030204" pitchFamily="34" charset="0"/>
            </a:endParaRPr>
          </a:p>
          <a:p>
            <a:pPr algn="just"/>
            <a:r>
              <a:rPr lang="en-US" dirty="0">
                <a:solidFill>
                  <a:srgbClr val="1A1A1A"/>
                </a:solidFill>
                <a:latin typeface="Calibri" panose="020F0502020204030204" pitchFamily="34" charset="0"/>
                <a:ea typeface="Times New Roman" panose="02020603050405020304" pitchFamily="18" charset="0"/>
              </a:rPr>
              <a:t>I</a:t>
            </a:r>
            <a:r>
              <a:rPr lang="en-US" sz="1800" dirty="0">
                <a:solidFill>
                  <a:srgbClr val="1A1A1A"/>
                </a:solidFill>
                <a:effectLst/>
                <a:latin typeface="Calibri" panose="020F0502020204030204" pitchFamily="34" charset="0"/>
                <a:ea typeface="Times New Roman" panose="02020603050405020304" pitchFamily="18" charset="0"/>
              </a:rPr>
              <a:t>t is important to allow the enforcement agents the possibility of setting up a “smart enforcement” mechanism.</a:t>
            </a:r>
          </a:p>
          <a:p>
            <a:pPr algn="just"/>
            <a:endParaRPr lang="en-US" b="1" dirty="0">
              <a:solidFill>
                <a:srgbClr val="1A1A1A"/>
              </a:solidFill>
              <a:latin typeface="Calibri" panose="020F0502020204030204" pitchFamily="34" charset="0"/>
            </a:endParaRPr>
          </a:p>
          <a:p>
            <a:pPr algn="just"/>
            <a:r>
              <a:rPr lang="en-US" sz="1800" dirty="0">
                <a:solidFill>
                  <a:srgbClr val="1A1A1A"/>
                </a:solidFill>
                <a:effectLst/>
                <a:latin typeface="Calibri" panose="020F0502020204030204" pitchFamily="34" charset="0"/>
                <a:ea typeface="Times New Roman" panose="02020603050405020304" pitchFamily="18" charset="0"/>
              </a:rPr>
              <a:t>The use of blockchain technology is also key for the enforcement agents, together with the debtor and the creditor, to set up an automated process of compulsory enforcement, particularly when payments are made by cryptocurrency.</a:t>
            </a:r>
            <a:endParaRPr lang="fr-FR" b="1"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89631" y="293747"/>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20089332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089631" y="1282520"/>
            <a:ext cx="4379591" cy="4247317"/>
          </a:xfrm>
          <a:prstGeom prst="rect">
            <a:avLst/>
          </a:prstGeom>
          <a:noFill/>
        </p:spPr>
        <p:txBody>
          <a:bodyPr wrap="square" rtlCol="0">
            <a:spAutoFit/>
          </a:bodyPr>
          <a:lstStyle/>
          <a:p>
            <a:endParaRPr lang="fr-FR" b="1" dirty="0"/>
          </a:p>
          <a:p>
            <a:pPr marL="342900" indent="-342900">
              <a:buFont typeface="+mj-lt"/>
              <a:buAutoNum type="arabicParenR" startAt="7"/>
            </a:pPr>
            <a:r>
              <a:rPr lang="fr-FR" b="1" dirty="0" err="1"/>
              <a:t>Seizure</a:t>
            </a:r>
            <a:r>
              <a:rPr lang="fr-FR" b="1" dirty="0"/>
              <a:t> of Crypto-Assets</a:t>
            </a:r>
          </a:p>
          <a:p>
            <a:endParaRPr lang="fr-FR" b="1" dirty="0"/>
          </a:p>
          <a:p>
            <a:pPr algn="just"/>
            <a:r>
              <a:rPr lang="en-US" dirty="0">
                <a:solidFill>
                  <a:srgbClr val="1A1A1A"/>
                </a:solidFill>
                <a:latin typeface="Calibri" panose="020F0502020204030204" pitchFamily="34" charset="0"/>
                <a:ea typeface="Calibri" panose="020F0502020204030204" pitchFamily="34" charset="0"/>
                <a:cs typeface="Oswald" panose="00000500000000000000" pitchFamily="2" charset="0"/>
              </a:rPr>
              <a:t>I</a:t>
            </a:r>
            <a:r>
              <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rPr>
              <a:t>t is recommended to create a national crypto-assets register and an obligation for the debtor to declare his crypto-assets to the enforcement agent in charge of enforcement. </a:t>
            </a:r>
          </a:p>
          <a:p>
            <a:pPr algn="just"/>
            <a:endParaRPr lang="en-US" dirty="0">
              <a:solidFill>
                <a:srgbClr val="1A1A1A"/>
              </a:solidFill>
              <a:latin typeface="Calibri" panose="020F0502020204030204" pitchFamily="34" charset="0"/>
              <a:ea typeface="Calibri" panose="020F0502020204030204" pitchFamily="34" charset="0"/>
              <a:cs typeface="Oswald" panose="00000500000000000000" pitchFamily="2" charset="0"/>
            </a:endParaRPr>
          </a:p>
          <a:p>
            <a:pPr algn="just"/>
            <a:r>
              <a:rPr lang="en-US" sz="1800" dirty="0">
                <a:solidFill>
                  <a:srgbClr val="1A1A1A"/>
                </a:solidFill>
                <a:effectLst/>
                <a:latin typeface="Calibri" panose="020F0502020204030204" pitchFamily="34" charset="0"/>
                <a:ea typeface="Calibri" panose="020F0502020204030204" pitchFamily="34" charset="0"/>
                <a:cs typeface="Oswald" panose="00000500000000000000" pitchFamily="2" charset="0"/>
              </a:rPr>
              <a:t>In addition, a distinction is made between the seizure of crypto assets in the hands of a third party (e.g. exchange platform) or the seizure in the hands of the debtor.</a:t>
            </a:r>
            <a:endParaRPr lang="fr-FR" sz="1800" dirty="0">
              <a:solidFill>
                <a:srgbClr val="000000"/>
              </a:solidFill>
              <a:effectLst/>
              <a:latin typeface="Oswald" panose="00000500000000000000" pitchFamily="2" charset="0"/>
              <a:ea typeface="Calibri" panose="020F0502020204030204" pitchFamily="34" charset="0"/>
              <a:cs typeface="Oswald" panose="00000500000000000000" pitchFamily="2" charset="0"/>
            </a:endParaRPr>
          </a:p>
          <a:p>
            <a:endParaRPr lang="fr-FR" b="1" dirty="0"/>
          </a:p>
          <a:p>
            <a:endParaRPr lang="fr-FR" b="1"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89631" y="293747"/>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2169907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Logo UIHJ">
            <a:extLst>
              <a:ext uri="{FF2B5EF4-FFF2-40B4-BE49-F238E27FC236}">
                <a16:creationId xmlns:a16="http://schemas.microsoft.com/office/drawing/2014/main" id="{2FE6C715-6F8E-0CEE-6AAE-7E61E9F111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2160240" cy="936104"/>
          </a:xfrm>
          <a:prstGeom prst="rect">
            <a:avLst/>
          </a:prstGeom>
          <a:noFill/>
          <a:ln>
            <a:noFill/>
          </a:ln>
        </p:spPr>
      </p:pic>
      <p:pic>
        <p:nvPicPr>
          <p:cNvPr id="5" name="Image 4">
            <a:extLst>
              <a:ext uri="{FF2B5EF4-FFF2-40B4-BE49-F238E27FC236}">
                <a16:creationId xmlns:a16="http://schemas.microsoft.com/office/drawing/2014/main" id="{DFCD6F30-980E-82A9-7C3D-61438EB1462D}"/>
              </a:ext>
            </a:extLst>
          </p:cNvPr>
          <p:cNvPicPr>
            <a:picLocks noChangeAspect="1"/>
          </p:cNvPicPr>
          <p:nvPr/>
        </p:nvPicPr>
        <p:blipFill>
          <a:blip r:embed="rId3"/>
          <a:stretch>
            <a:fillRect/>
          </a:stretch>
        </p:blipFill>
        <p:spPr>
          <a:xfrm>
            <a:off x="1907704" y="1332970"/>
            <a:ext cx="2534827" cy="3845024"/>
          </a:xfrm>
          <a:prstGeom prst="rect">
            <a:avLst/>
          </a:prstGeom>
        </p:spPr>
      </p:pic>
      <p:pic>
        <p:nvPicPr>
          <p:cNvPr id="6" name="Espace réservé du contenu 5">
            <a:extLst>
              <a:ext uri="{FF2B5EF4-FFF2-40B4-BE49-F238E27FC236}">
                <a16:creationId xmlns:a16="http://schemas.microsoft.com/office/drawing/2014/main" id="{68985B16-4B1E-D69A-B527-4ECA1D3EE49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665751" y="1332970"/>
            <a:ext cx="2563349" cy="3845024"/>
          </a:xfrm>
          <a:prstGeom prst="rect">
            <a:avLst/>
          </a:prstGeom>
        </p:spPr>
      </p:pic>
      <p:pic>
        <p:nvPicPr>
          <p:cNvPr id="8" name="Image 7">
            <a:extLst>
              <a:ext uri="{FF2B5EF4-FFF2-40B4-BE49-F238E27FC236}">
                <a16:creationId xmlns:a16="http://schemas.microsoft.com/office/drawing/2014/main" id="{2749082A-AD95-AA2F-03CC-68892E7787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52320" y="2348880"/>
            <a:ext cx="1454845" cy="1454845"/>
          </a:xfrm>
          <a:prstGeom prst="rect">
            <a:avLst/>
          </a:prstGeom>
        </p:spPr>
      </p:pic>
      <p:pic>
        <p:nvPicPr>
          <p:cNvPr id="10" name="Image 9">
            <a:extLst>
              <a:ext uri="{FF2B5EF4-FFF2-40B4-BE49-F238E27FC236}">
                <a16:creationId xmlns:a16="http://schemas.microsoft.com/office/drawing/2014/main" id="{95B3F168-F3C0-BE48-5D23-AB69E1944E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316" y="2291557"/>
            <a:ext cx="1512168" cy="1512168"/>
          </a:xfrm>
          <a:prstGeom prst="rect">
            <a:avLst/>
          </a:prstGeom>
        </p:spPr>
      </p:pic>
      <p:sp>
        <p:nvSpPr>
          <p:cNvPr id="11" name="ZoneTexte 10">
            <a:extLst>
              <a:ext uri="{FF2B5EF4-FFF2-40B4-BE49-F238E27FC236}">
                <a16:creationId xmlns:a16="http://schemas.microsoft.com/office/drawing/2014/main" id="{A88834B8-D3AD-EB43-1601-2883116E8253}"/>
              </a:ext>
            </a:extLst>
          </p:cNvPr>
          <p:cNvSpPr txBox="1"/>
          <p:nvPr/>
        </p:nvSpPr>
        <p:spPr>
          <a:xfrm>
            <a:off x="3239852" y="5527256"/>
            <a:ext cx="2664296" cy="523220"/>
          </a:xfrm>
          <a:prstGeom prst="rect">
            <a:avLst/>
          </a:prstGeom>
          <a:noFill/>
        </p:spPr>
        <p:txBody>
          <a:bodyPr wrap="square" rtlCol="0">
            <a:spAutoFit/>
          </a:bodyPr>
          <a:lstStyle/>
          <a:p>
            <a:r>
              <a:rPr lang="nl-BE" sz="2800" b="1" u="sng" dirty="0"/>
              <a:t>www.uihj.com</a:t>
            </a:r>
            <a:endParaRPr lang="fr-FR" sz="2800" b="1" u="sng" dirty="0"/>
          </a:p>
        </p:txBody>
      </p:sp>
    </p:spTree>
    <p:extLst>
      <p:ext uri="{BB962C8B-B14F-4D97-AF65-F5344CB8AC3E}">
        <p14:creationId xmlns:p14="http://schemas.microsoft.com/office/powerpoint/2010/main" val="22790970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14" name="Espace réservé du contenu 13">
            <a:extLst>
              <a:ext uri="{FF2B5EF4-FFF2-40B4-BE49-F238E27FC236}">
                <a16:creationId xmlns:a16="http://schemas.microsoft.com/office/drawing/2014/main" id="{CC144F65-70AE-4B17-983F-C4C02DE2E68F}"/>
              </a:ext>
            </a:extLst>
          </p:cNvPr>
          <p:cNvSpPr>
            <a:spLocks noGrp="1"/>
          </p:cNvSpPr>
          <p:nvPr>
            <p:ph idx="1"/>
          </p:nvPr>
        </p:nvSpPr>
        <p:spPr>
          <a:xfrm>
            <a:off x="552791" y="1313384"/>
            <a:ext cx="8042276" cy="4343400"/>
          </a:xfrm>
        </p:spPr>
        <p:txBody>
          <a:bodyPr>
            <a:normAutofit/>
          </a:bodyPr>
          <a:lstStyle/>
          <a:p>
            <a:pPr marL="0" indent="0" algn="ctr">
              <a:buNone/>
            </a:pPr>
            <a:endParaRPr lang="fr-FR" b="1" dirty="0"/>
          </a:p>
          <a:p>
            <a:pPr marL="0" indent="0" algn="ctr">
              <a:buNone/>
            </a:pPr>
            <a:endParaRPr lang="fr-BE" sz="2000" b="1" dirty="0">
              <a:solidFill>
                <a:schemeClr val="tx1"/>
              </a:solidFill>
            </a:endParaRPr>
          </a:p>
          <a:p>
            <a:pPr marL="0" indent="0" algn="ctr">
              <a:buNone/>
            </a:pPr>
            <a:r>
              <a:rPr lang="pt-BR" sz="4400" b="1" dirty="0" err="1">
                <a:solidFill>
                  <a:schemeClr val="tx1"/>
                </a:solidFill>
              </a:rPr>
              <a:t>Thank</a:t>
            </a:r>
            <a:r>
              <a:rPr lang="pt-BR" sz="4400" b="1" dirty="0">
                <a:solidFill>
                  <a:schemeClr val="tx1"/>
                </a:solidFill>
              </a:rPr>
              <a:t> </a:t>
            </a:r>
            <a:r>
              <a:rPr lang="pt-BR" sz="4400" b="1" dirty="0" err="1">
                <a:solidFill>
                  <a:schemeClr val="tx1"/>
                </a:solidFill>
              </a:rPr>
              <a:t>you</a:t>
            </a:r>
            <a:r>
              <a:rPr lang="pt-BR" sz="4400" b="1" dirty="0">
                <a:solidFill>
                  <a:schemeClr val="tx1"/>
                </a:solidFill>
              </a:rPr>
              <a:t> </a:t>
            </a:r>
            <a:r>
              <a:rPr lang="pt-BR" sz="4400" b="1" dirty="0" err="1">
                <a:solidFill>
                  <a:schemeClr val="tx1"/>
                </a:solidFill>
              </a:rPr>
              <a:t>very</a:t>
            </a:r>
            <a:r>
              <a:rPr lang="pt-BR" sz="4400" b="1" dirty="0">
                <a:solidFill>
                  <a:schemeClr val="tx1"/>
                </a:solidFill>
              </a:rPr>
              <a:t> </a:t>
            </a:r>
            <a:r>
              <a:rPr lang="pt-BR" sz="4400" b="1" dirty="0" err="1">
                <a:solidFill>
                  <a:schemeClr val="tx1"/>
                </a:solidFill>
              </a:rPr>
              <a:t>much</a:t>
            </a:r>
            <a:r>
              <a:rPr lang="pt-BR" sz="4400" b="1" dirty="0">
                <a:solidFill>
                  <a:schemeClr val="tx1"/>
                </a:solidFill>
              </a:rPr>
              <a:t> for </a:t>
            </a:r>
            <a:r>
              <a:rPr lang="pt-BR" sz="4400" b="1" dirty="0" err="1">
                <a:solidFill>
                  <a:schemeClr val="tx1"/>
                </a:solidFill>
              </a:rPr>
              <a:t>your</a:t>
            </a:r>
            <a:r>
              <a:rPr lang="pt-BR" sz="4400" b="1" dirty="0">
                <a:solidFill>
                  <a:schemeClr val="tx1"/>
                </a:solidFill>
              </a:rPr>
              <a:t> </a:t>
            </a:r>
            <a:r>
              <a:rPr lang="pt-BR" sz="4400" b="1" dirty="0" err="1">
                <a:solidFill>
                  <a:schemeClr val="tx1"/>
                </a:solidFill>
              </a:rPr>
              <a:t>attention</a:t>
            </a:r>
            <a:r>
              <a:rPr lang="pt-BR" sz="4400" b="1" dirty="0">
                <a:solidFill>
                  <a:schemeClr val="tx1"/>
                </a:solidFill>
              </a:rPr>
              <a:t>!</a:t>
            </a:r>
          </a:p>
          <a:p>
            <a:pPr marL="0" indent="0">
              <a:buNone/>
            </a:pPr>
            <a:endParaRPr lang="fr-FR" b="1" dirty="0"/>
          </a:p>
        </p:txBody>
      </p:sp>
    </p:spTree>
    <p:extLst>
      <p:ext uri="{BB962C8B-B14F-4D97-AF65-F5344CB8AC3E}">
        <p14:creationId xmlns:p14="http://schemas.microsoft.com/office/powerpoint/2010/main" val="3767677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pic>
        <p:nvPicPr>
          <p:cNvPr id="2" name="Image 1">
            <a:extLst>
              <a:ext uri="{FF2B5EF4-FFF2-40B4-BE49-F238E27FC236}">
                <a16:creationId xmlns:a16="http://schemas.microsoft.com/office/drawing/2014/main" id="{CFC6DFE6-0C6B-4315-9C6A-E93256CD57C5}"/>
              </a:ext>
            </a:extLst>
          </p:cNvPr>
          <p:cNvPicPr>
            <a:picLocks noChangeAspect="1"/>
          </p:cNvPicPr>
          <p:nvPr/>
        </p:nvPicPr>
        <p:blipFill>
          <a:blip r:embed="rId3"/>
          <a:stretch>
            <a:fillRect/>
          </a:stretch>
        </p:blipFill>
        <p:spPr>
          <a:xfrm>
            <a:off x="836855" y="1285592"/>
            <a:ext cx="3005793" cy="4559421"/>
          </a:xfrm>
          <a:prstGeom prst="rect">
            <a:avLst/>
          </a:prstGeom>
        </p:spPr>
      </p:pic>
      <p:sp>
        <p:nvSpPr>
          <p:cNvPr id="3" name="ZoneTexte 2">
            <a:extLst>
              <a:ext uri="{FF2B5EF4-FFF2-40B4-BE49-F238E27FC236}">
                <a16:creationId xmlns:a16="http://schemas.microsoft.com/office/drawing/2014/main" id="{F9ADE37A-EE69-4337-AA83-C8F7C4D342DF}"/>
              </a:ext>
            </a:extLst>
          </p:cNvPr>
          <p:cNvSpPr txBox="1"/>
          <p:nvPr/>
        </p:nvSpPr>
        <p:spPr>
          <a:xfrm>
            <a:off x="4211960" y="2204864"/>
            <a:ext cx="4379591" cy="2308324"/>
          </a:xfrm>
          <a:prstGeom prst="rect">
            <a:avLst/>
          </a:prstGeom>
          <a:noFill/>
        </p:spPr>
        <p:txBody>
          <a:bodyPr wrap="square" rtlCol="0">
            <a:spAutoFit/>
          </a:bodyPr>
          <a:lstStyle/>
          <a:p>
            <a:pPr marL="285750" indent="-285750">
              <a:buFont typeface="Wingdings" panose="05000000000000000000" pitchFamily="2" charset="2"/>
              <a:buChar char="Ø"/>
            </a:pPr>
            <a:r>
              <a:rPr lang="fr-BE" b="1" dirty="0" err="1"/>
              <a:t>Guiding</a:t>
            </a:r>
            <a:r>
              <a:rPr lang="fr-BE" b="1" dirty="0"/>
              <a:t> </a:t>
            </a:r>
            <a:r>
              <a:rPr lang="fr-BE" b="1" dirty="0" err="1"/>
              <a:t>principles</a:t>
            </a:r>
            <a:r>
              <a:rPr lang="fr-BE" b="1" dirty="0"/>
              <a:t> of </a:t>
            </a:r>
            <a:r>
              <a:rPr lang="fr-BE" b="1" dirty="0" err="1"/>
              <a:t>enforcement</a:t>
            </a:r>
            <a:endParaRPr lang="fr-BE" b="1" dirty="0"/>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err="1"/>
              <a:t>Provisional</a:t>
            </a:r>
            <a:r>
              <a:rPr lang="fr-FR" b="1" dirty="0"/>
              <a:t> </a:t>
            </a:r>
            <a:r>
              <a:rPr lang="fr-FR" b="1" dirty="0" err="1"/>
              <a:t>measures</a:t>
            </a:r>
            <a:endParaRPr lang="fr-FR" b="1" dirty="0"/>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err="1"/>
              <a:t>Enforcement</a:t>
            </a:r>
            <a:r>
              <a:rPr lang="fr-FR" b="1" dirty="0"/>
              <a:t> </a:t>
            </a:r>
            <a:r>
              <a:rPr lang="fr-FR" b="1" dirty="0" err="1"/>
              <a:t>measures</a:t>
            </a:r>
            <a:endParaRPr lang="fr-FR" b="1" dirty="0"/>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err="1"/>
              <a:t>Enforcement</a:t>
            </a:r>
            <a:r>
              <a:rPr lang="fr-FR" b="1" dirty="0"/>
              <a:t> </a:t>
            </a:r>
            <a:r>
              <a:rPr lang="fr-FR" b="1" dirty="0" err="1"/>
              <a:t>officers</a:t>
            </a:r>
            <a:endParaRPr lang="fr-FR" b="1" dirty="0"/>
          </a:p>
          <a:p>
            <a:endParaRPr lang="fr-FR"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3995936" y="1363032"/>
            <a:ext cx="5040560" cy="461665"/>
          </a:xfrm>
          <a:prstGeom prst="rect">
            <a:avLst/>
          </a:prstGeom>
          <a:noFill/>
        </p:spPr>
        <p:txBody>
          <a:bodyPr wrap="square" rtlCol="0">
            <a:spAutoFit/>
          </a:bodyPr>
          <a:lstStyle/>
          <a:p>
            <a:r>
              <a:rPr lang="nl-BE" sz="2400" b="1" dirty="0"/>
              <a:t>The Global Code of </a:t>
            </a:r>
            <a:r>
              <a:rPr lang="nl-BE" sz="2400" b="1" dirty="0" err="1"/>
              <a:t>Enforcement</a:t>
            </a:r>
            <a:endParaRPr lang="fr-FR" sz="2400" b="1" dirty="0"/>
          </a:p>
        </p:txBody>
      </p:sp>
    </p:spTree>
    <p:extLst>
      <p:ext uri="{BB962C8B-B14F-4D97-AF65-F5344CB8AC3E}">
        <p14:creationId xmlns:p14="http://schemas.microsoft.com/office/powerpoint/2010/main" val="3809318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pic>
        <p:nvPicPr>
          <p:cNvPr id="2" name="Image 1">
            <a:extLst>
              <a:ext uri="{FF2B5EF4-FFF2-40B4-BE49-F238E27FC236}">
                <a16:creationId xmlns:a16="http://schemas.microsoft.com/office/drawing/2014/main" id="{CFC6DFE6-0C6B-4315-9C6A-E93256CD57C5}"/>
              </a:ext>
            </a:extLst>
          </p:cNvPr>
          <p:cNvPicPr>
            <a:picLocks noChangeAspect="1"/>
          </p:cNvPicPr>
          <p:nvPr/>
        </p:nvPicPr>
        <p:blipFill>
          <a:blip r:embed="rId3"/>
          <a:stretch>
            <a:fillRect/>
          </a:stretch>
        </p:blipFill>
        <p:spPr>
          <a:xfrm>
            <a:off x="836855" y="1285592"/>
            <a:ext cx="3005793" cy="4559421"/>
          </a:xfrm>
          <a:prstGeom prst="rect">
            <a:avLst/>
          </a:prstGeom>
        </p:spPr>
      </p:pic>
      <p:sp>
        <p:nvSpPr>
          <p:cNvPr id="3" name="ZoneTexte 2">
            <a:extLst>
              <a:ext uri="{FF2B5EF4-FFF2-40B4-BE49-F238E27FC236}">
                <a16:creationId xmlns:a16="http://schemas.microsoft.com/office/drawing/2014/main" id="{F9ADE37A-EE69-4337-AA83-C8F7C4D342DF}"/>
              </a:ext>
            </a:extLst>
          </p:cNvPr>
          <p:cNvSpPr txBox="1"/>
          <p:nvPr/>
        </p:nvSpPr>
        <p:spPr>
          <a:xfrm>
            <a:off x="4211960" y="2204864"/>
            <a:ext cx="4379591" cy="2585323"/>
          </a:xfrm>
          <a:prstGeom prst="rect">
            <a:avLst/>
          </a:prstGeom>
          <a:noFill/>
        </p:spPr>
        <p:txBody>
          <a:bodyPr wrap="square" rtlCol="0">
            <a:spAutoFit/>
          </a:bodyPr>
          <a:lstStyle/>
          <a:p>
            <a:pPr marL="285750" indent="-285750">
              <a:buFont typeface="Wingdings" panose="05000000000000000000" pitchFamily="2" charset="2"/>
              <a:buChar char="Ø"/>
            </a:pPr>
            <a:r>
              <a:rPr lang="fr-BE" b="1" dirty="0"/>
              <a:t>A </a:t>
            </a:r>
            <a:r>
              <a:rPr lang="fr-BE" b="1" dirty="0" err="1"/>
              <a:t>tool</a:t>
            </a:r>
            <a:r>
              <a:rPr lang="fr-BE" b="1" dirty="0"/>
              <a:t> of good </a:t>
            </a:r>
            <a:r>
              <a:rPr lang="fr-BE" b="1" dirty="0" err="1"/>
              <a:t>governance</a:t>
            </a:r>
            <a:endParaRPr lang="fr-BE" b="1" dirty="0"/>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A model </a:t>
            </a:r>
            <a:r>
              <a:rPr lang="fr-FR" b="1" dirty="0" err="1"/>
              <a:t>law</a:t>
            </a:r>
            <a:endParaRPr lang="fr-FR" b="1" dirty="0"/>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Innovative</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A new balance</a:t>
            </a:r>
          </a:p>
          <a:p>
            <a:pPr lvl="1"/>
            <a:endParaRPr lang="fr-FR" b="1" dirty="0"/>
          </a:p>
          <a:p>
            <a:endParaRPr lang="fr-FR"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3995936" y="1363032"/>
            <a:ext cx="5040560" cy="461665"/>
          </a:xfrm>
          <a:prstGeom prst="rect">
            <a:avLst/>
          </a:prstGeom>
          <a:noFill/>
        </p:spPr>
        <p:txBody>
          <a:bodyPr wrap="square" rtlCol="0">
            <a:spAutoFit/>
          </a:bodyPr>
          <a:lstStyle/>
          <a:p>
            <a:r>
              <a:rPr lang="nl-BE" sz="2400" b="1" dirty="0"/>
              <a:t>The Global Code of </a:t>
            </a:r>
            <a:r>
              <a:rPr lang="nl-BE" sz="2400" b="1" dirty="0" err="1"/>
              <a:t>Enforcement</a:t>
            </a:r>
            <a:endParaRPr lang="fr-FR" sz="2400" b="1" dirty="0"/>
          </a:p>
        </p:txBody>
      </p:sp>
    </p:spTree>
    <p:extLst>
      <p:ext uri="{BB962C8B-B14F-4D97-AF65-F5344CB8AC3E}">
        <p14:creationId xmlns:p14="http://schemas.microsoft.com/office/powerpoint/2010/main" val="823150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DCF429-CFD6-56F9-6646-32DFA1D3868E}"/>
              </a:ext>
            </a:extLst>
          </p:cNvPr>
          <p:cNvSpPr>
            <a:spLocks noGrp="1"/>
          </p:cNvSpPr>
          <p:nvPr>
            <p:ph idx="1"/>
          </p:nvPr>
        </p:nvSpPr>
        <p:spPr>
          <a:xfrm>
            <a:off x="4139952" y="1220665"/>
            <a:ext cx="4955655" cy="4343400"/>
          </a:xfrm>
        </p:spPr>
        <p:txBody>
          <a:bodyPr/>
          <a:lstStyle/>
          <a:p>
            <a:endParaRPr lang="nl-BE" dirty="0"/>
          </a:p>
          <a:p>
            <a:pPr marL="0" indent="0">
              <a:buNone/>
            </a:pPr>
            <a:r>
              <a:rPr lang="fr-FR" sz="1800" b="1" dirty="0">
                <a:solidFill>
                  <a:schemeClr val="tx1"/>
                </a:solidFill>
              </a:rPr>
              <a:t>The Global Code of </a:t>
            </a:r>
            <a:r>
              <a:rPr lang="fr-FR" sz="1800" b="1" dirty="0" err="1">
                <a:solidFill>
                  <a:schemeClr val="tx1"/>
                </a:solidFill>
              </a:rPr>
              <a:t>Enforcement</a:t>
            </a:r>
            <a:r>
              <a:rPr lang="fr-FR" sz="1800" b="1" dirty="0">
                <a:solidFill>
                  <a:schemeClr val="tx1"/>
                </a:solidFill>
              </a:rPr>
              <a:t> </a:t>
            </a:r>
            <a:r>
              <a:rPr lang="fr-FR" sz="1800" b="1" dirty="0" err="1">
                <a:solidFill>
                  <a:schemeClr val="tx1"/>
                </a:solidFill>
              </a:rPr>
              <a:t>introduces</a:t>
            </a:r>
            <a:r>
              <a:rPr lang="fr-FR" sz="1800" b="1" dirty="0">
                <a:solidFill>
                  <a:schemeClr val="tx1"/>
                </a:solidFill>
              </a:rPr>
              <a:t> modern concepts </a:t>
            </a:r>
            <a:r>
              <a:rPr lang="fr-FR" sz="1800" b="1" dirty="0" err="1">
                <a:solidFill>
                  <a:schemeClr val="tx1"/>
                </a:solidFill>
              </a:rPr>
              <a:t>such</a:t>
            </a:r>
            <a:r>
              <a:rPr lang="fr-FR" sz="1800" b="1" dirty="0">
                <a:solidFill>
                  <a:schemeClr val="tx1"/>
                </a:solidFill>
              </a:rPr>
              <a:t> as</a:t>
            </a:r>
          </a:p>
          <a:p>
            <a:pPr lvl="1"/>
            <a:endParaRPr lang="fr-FR" sz="1600" b="1" dirty="0">
              <a:solidFill>
                <a:schemeClr val="tx1"/>
              </a:solidFill>
            </a:endParaRPr>
          </a:p>
          <a:p>
            <a:pPr lvl="3">
              <a:buFont typeface="Wingdings" panose="05000000000000000000" pitchFamily="2" charset="2"/>
              <a:buChar char="Ø"/>
            </a:pPr>
            <a:r>
              <a:rPr lang="fr-FR" b="1" dirty="0" err="1">
                <a:solidFill>
                  <a:schemeClr val="tx1"/>
                </a:solidFill>
              </a:rPr>
              <a:t>Amicable</a:t>
            </a:r>
            <a:r>
              <a:rPr lang="fr-FR" b="1" dirty="0">
                <a:solidFill>
                  <a:schemeClr val="tx1"/>
                </a:solidFill>
              </a:rPr>
              <a:t> </a:t>
            </a:r>
            <a:r>
              <a:rPr lang="fr-FR" b="1" dirty="0" err="1">
                <a:solidFill>
                  <a:schemeClr val="tx1"/>
                </a:solidFill>
              </a:rPr>
              <a:t>enforcement</a:t>
            </a:r>
            <a:endParaRPr lang="fr-FR" b="1" dirty="0">
              <a:solidFill>
                <a:schemeClr val="tx1"/>
              </a:solidFill>
            </a:endParaRPr>
          </a:p>
          <a:p>
            <a:pPr lvl="3">
              <a:buFont typeface="Wingdings" panose="05000000000000000000" pitchFamily="2" charset="2"/>
              <a:buChar char="Ø"/>
            </a:pPr>
            <a:endParaRPr lang="fr-FR" b="1" dirty="0">
              <a:solidFill>
                <a:schemeClr val="tx1"/>
              </a:solidFill>
            </a:endParaRPr>
          </a:p>
          <a:p>
            <a:pPr lvl="3">
              <a:buFont typeface="Wingdings" panose="05000000000000000000" pitchFamily="2" charset="2"/>
              <a:buChar char="Ø"/>
            </a:pPr>
            <a:r>
              <a:rPr lang="fr-FR" b="1" dirty="0" err="1">
                <a:solidFill>
                  <a:schemeClr val="tx1"/>
                </a:solidFill>
              </a:rPr>
              <a:t>Participatory</a:t>
            </a:r>
            <a:r>
              <a:rPr lang="fr-FR" b="1" dirty="0">
                <a:solidFill>
                  <a:schemeClr val="tx1"/>
                </a:solidFill>
              </a:rPr>
              <a:t> </a:t>
            </a:r>
            <a:r>
              <a:rPr lang="fr-FR" b="1" dirty="0" err="1">
                <a:solidFill>
                  <a:schemeClr val="tx1"/>
                </a:solidFill>
              </a:rPr>
              <a:t>enforcement</a:t>
            </a:r>
            <a:endParaRPr lang="fr-FR" b="1" dirty="0">
              <a:solidFill>
                <a:schemeClr val="tx1"/>
              </a:solidFill>
            </a:endParaRPr>
          </a:p>
          <a:p>
            <a:pPr lvl="3">
              <a:buFont typeface="Wingdings" panose="05000000000000000000" pitchFamily="2" charset="2"/>
              <a:buChar char="Ø"/>
            </a:pPr>
            <a:endParaRPr lang="fr-FR" b="1" dirty="0">
              <a:solidFill>
                <a:schemeClr val="tx1"/>
              </a:solidFill>
            </a:endParaRPr>
          </a:p>
          <a:p>
            <a:pPr lvl="3">
              <a:buFont typeface="Wingdings" panose="05000000000000000000" pitchFamily="2" charset="2"/>
              <a:buChar char="Ø"/>
            </a:pPr>
            <a:r>
              <a:rPr lang="fr-FR" b="1" dirty="0">
                <a:solidFill>
                  <a:schemeClr val="tx1"/>
                </a:solidFill>
              </a:rPr>
              <a:t>Soft </a:t>
            </a:r>
            <a:r>
              <a:rPr lang="fr-FR" b="1" dirty="0" err="1">
                <a:solidFill>
                  <a:schemeClr val="tx1"/>
                </a:solidFill>
              </a:rPr>
              <a:t>enforcement</a:t>
            </a:r>
            <a:endParaRPr lang="fr-FR" b="1" dirty="0">
              <a:solidFill>
                <a:schemeClr val="tx1"/>
              </a:solidFill>
            </a:endParaRPr>
          </a:p>
        </p:txBody>
      </p:sp>
      <p:pic>
        <p:nvPicPr>
          <p:cNvPr id="4" name="Image 3" descr="Logo UIHJ">
            <a:extLst>
              <a:ext uri="{FF2B5EF4-FFF2-40B4-BE49-F238E27FC236}">
                <a16:creationId xmlns:a16="http://schemas.microsoft.com/office/drawing/2014/main" id="{2FE6C715-6F8E-0CEE-6AAE-7E61E9F111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2160240" cy="936104"/>
          </a:xfrm>
          <a:prstGeom prst="rect">
            <a:avLst/>
          </a:prstGeom>
          <a:noFill/>
          <a:ln>
            <a:noFill/>
          </a:ln>
        </p:spPr>
      </p:pic>
      <p:pic>
        <p:nvPicPr>
          <p:cNvPr id="5" name="Image 4">
            <a:extLst>
              <a:ext uri="{FF2B5EF4-FFF2-40B4-BE49-F238E27FC236}">
                <a16:creationId xmlns:a16="http://schemas.microsoft.com/office/drawing/2014/main" id="{D67322A8-569E-64B3-93BC-1C92DCB30E73}"/>
              </a:ext>
            </a:extLst>
          </p:cNvPr>
          <p:cNvPicPr>
            <a:picLocks noChangeAspect="1"/>
          </p:cNvPicPr>
          <p:nvPr/>
        </p:nvPicPr>
        <p:blipFill>
          <a:blip r:embed="rId3"/>
          <a:stretch>
            <a:fillRect/>
          </a:stretch>
        </p:blipFill>
        <p:spPr>
          <a:xfrm>
            <a:off x="702111" y="1556792"/>
            <a:ext cx="3005793" cy="4559421"/>
          </a:xfrm>
          <a:prstGeom prst="rect">
            <a:avLst/>
          </a:prstGeom>
        </p:spPr>
      </p:pic>
    </p:spTree>
    <p:extLst>
      <p:ext uri="{BB962C8B-B14F-4D97-AF65-F5344CB8AC3E}">
        <p14:creationId xmlns:p14="http://schemas.microsoft.com/office/powerpoint/2010/main" val="559395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0DCF429-CFD6-56F9-6646-32DFA1D3868E}"/>
              </a:ext>
            </a:extLst>
          </p:cNvPr>
          <p:cNvSpPr>
            <a:spLocks noGrp="1"/>
          </p:cNvSpPr>
          <p:nvPr>
            <p:ph idx="1"/>
          </p:nvPr>
        </p:nvSpPr>
        <p:spPr>
          <a:xfrm>
            <a:off x="4289963" y="1182196"/>
            <a:ext cx="4667623" cy="4343400"/>
          </a:xfrm>
        </p:spPr>
        <p:txBody>
          <a:bodyPr/>
          <a:lstStyle/>
          <a:p>
            <a:endParaRPr lang="nl-BE" dirty="0"/>
          </a:p>
          <a:p>
            <a:r>
              <a:rPr lang="fr-FR" sz="1800" b="1" dirty="0">
                <a:solidFill>
                  <a:schemeClr val="tx1"/>
                </a:solidFill>
              </a:rPr>
              <a:t>The Global Code of </a:t>
            </a:r>
            <a:r>
              <a:rPr lang="fr-FR" sz="1800" b="1" dirty="0" err="1">
                <a:solidFill>
                  <a:schemeClr val="tx1"/>
                </a:solidFill>
              </a:rPr>
              <a:t>Enforcement</a:t>
            </a:r>
            <a:r>
              <a:rPr lang="fr-FR" sz="1800" b="1" dirty="0">
                <a:solidFill>
                  <a:schemeClr val="tx1"/>
                </a:solidFill>
              </a:rPr>
              <a:t> can serve as a </a:t>
            </a:r>
            <a:r>
              <a:rPr lang="fr-FR" sz="1800" b="1" dirty="0" err="1">
                <a:solidFill>
                  <a:schemeClr val="tx1"/>
                </a:solidFill>
              </a:rPr>
              <a:t>legislative</a:t>
            </a:r>
            <a:r>
              <a:rPr lang="fr-FR" sz="1800" b="1" dirty="0">
                <a:solidFill>
                  <a:schemeClr val="tx1"/>
                </a:solidFill>
              </a:rPr>
              <a:t> model</a:t>
            </a:r>
          </a:p>
          <a:p>
            <a:r>
              <a:rPr lang="fr-FR" sz="1800" b="1" dirty="0">
                <a:solidFill>
                  <a:schemeClr val="tx1"/>
                </a:solidFill>
              </a:rPr>
              <a:t>It </a:t>
            </a:r>
            <a:r>
              <a:rPr lang="fr-FR" sz="1800" b="1" dirty="0" err="1">
                <a:solidFill>
                  <a:schemeClr val="tx1"/>
                </a:solidFill>
              </a:rPr>
              <a:t>responds</a:t>
            </a:r>
            <a:r>
              <a:rPr lang="fr-FR" sz="1800" b="1" dirty="0">
                <a:solidFill>
                  <a:schemeClr val="tx1"/>
                </a:solidFill>
              </a:rPr>
              <a:t> to new </a:t>
            </a:r>
            <a:r>
              <a:rPr lang="fr-FR" sz="1800" b="1" dirty="0" err="1">
                <a:solidFill>
                  <a:schemeClr val="tx1"/>
                </a:solidFill>
              </a:rPr>
              <a:t>economic</a:t>
            </a:r>
            <a:r>
              <a:rPr lang="fr-FR" sz="1800" b="1" dirty="0">
                <a:solidFill>
                  <a:schemeClr val="tx1"/>
                </a:solidFill>
              </a:rPr>
              <a:t> </a:t>
            </a:r>
            <a:r>
              <a:rPr lang="fr-FR" sz="1800" b="1" dirty="0" err="1">
                <a:solidFill>
                  <a:schemeClr val="tx1"/>
                </a:solidFill>
              </a:rPr>
              <a:t>factors</a:t>
            </a:r>
            <a:endParaRPr lang="fr-FR" sz="1800" b="1" dirty="0">
              <a:solidFill>
                <a:schemeClr val="tx1"/>
              </a:solidFill>
            </a:endParaRPr>
          </a:p>
          <a:p>
            <a:r>
              <a:rPr lang="fr-FR" sz="1800" b="1" dirty="0">
                <a:solidFill>
                  <a:schemeClr val="tx1"/>
                </a:solidFill>
              </a:rPr>
              <a:t>The right to </a:t>
            </a:r>
            <a:r>
              <a:rPr lang="fr-FR" sz="1800" b="1" dirty="0" err="1">
                <a:solidFill>
                  <a:schemeClr val="tx1"/>
                </a:solidFill>
              </a:rPr>
              <a:t>effectively</a:t>
            </a:r>
            <a:r>
              <a:rPr lang="fr-FR" sz="1800" b="1" dirty="0">
                <a:solidFill>
                  <a:schemeClr val="tx1"/>
                </a:solidFill>
              </a:rPr>
              <a:t> enforce </a:t>
            </a:r>
            <a:r>
              <a:rPr lang="fr-FR" sz="1800" b="1" dirty="0" err="1">
                <a:solidFill>
                  <a:schemeClr val="tx1"/>
                </a:solidFill>
              </a:rPr>
              <a:t>is</a:t>
            </a:r>
            <a:r>
              <a:rPr lang="fr-FR" sz="1800" b="1" dirty="0">
                <a:solidFill>
                  <a:schemeClr val="tx1"/>
                </a:solidFill>
              </a:rPr>
              <a:t> a key </a:t>
            </a:r>
            <a:r>
              <a:rPr lang="fr-FR" sz="1800" b="1" dirty="0" err="1">
                <a:solidFill>
                  <a:schemeClr val="tx1"/>
                </a:solidFill>
              </a:rPr>
              <a:t>tool</a:t>
            </a:r>
            <a:r>
              <a:rPr lang="fr-FR" sz="1800" b="1" dirty="0">
                <a:solidFill>
                  <a:schemeClr val="tx1"/>
                </a:solidFill>
              </a:rPr>
              <a:t> for </a:t>
            </a:r>
            <a:r>
              <a:rPr lang="fr-FR" sz="1800" b="1" dirty="0" err="1">
                <a:solidFill>
                  <a:schemeClr val="tx1"/>
                </a:solidFill>
              </a:rPr>
              <a:t>economic</a:t>
            </a:r>
            <a:r>
              <a:rPr lang="fr-FR" sz="1800" b="1" dirty="0">
                <a:solidFill>
                  <a:schemeClr val="tx1"/>
                </a:solidFill>
              </a:rPr>
              <a:t> </a:t>
            </a:r>
            <a:r>
              <a:rPr lang="fr-FR" sz="1800" b="1" dirty="0" err="1">
                <a:solidFill>
                  <a:schemeClr val="tx1"/>
                </a:solidFill>
              </a:rPr>
              <a:t>development</a:t>
            </a:r>
            <a:endParaRPr lang="fr-FR" sz="1800" b="1" dirty="0">
              <a:solidFill>
                <a:schemeClr val="tx1"/>
              </a:solidFill>
            </a:endParaRPr>
          </a:p>
          <a:p>
            <a:r>
              <a:rPr lang="fr-FR" sz="1800" b="1" dirty="0">
                <a:solidFill>
                  <a:schemeClr val="tx1"/>
                </a:solidFill>
              </a:rPr>
              <a:t>The </a:t>
            </a:r>
            <a:r>
              <a:rPr lang="fr-FR" sz="1800" b="1" dirty="0" err="1">
                <a:solidFill>
                  <a:schemeClr val="tx1"/>
                </a:solidFill>
              </a:rPr>
              <a:t>enforcement</a:t>
            </a:r>
            <a:r>
              <a:rPr lang="fr-FR" sz="1800" b="1" dirty="0">
                <a:solidFill>
                  <a:schemeClr val="tx1"/>
                </a:solidFill>
              </a:rPr>
              <a:t> process must </a:t>
            </a:r>
            <a:r>
              <a:rPr lang="fr-FR" sz="1800" b="1" dirty="0" err="1">
                <a:solidFill>
                  <a:schemeClr val="tx1"/>
                </a:solidFill>
              </a:rPr>
              <a:t>be</a:t>
            </a:r>
            <a:r>
              <a:rPr lang="fr-FR" sz="1800" b="1" dirty="0">
                <a:solidFill>
                  <a:schemeClr val="tx1"/>
                </a:solidFill>
              </a:rPr>
              <a:t> effective, efficient and </a:t>
            </a:r>
            <a:r>
              <a:rPr lang="fr-FR" sz="1800" b="1" dirty="0" err="1">
                <a:solidFill>
                  <a:schemeClr val="tx1"/>
                </a:solidFill>
              </a:rPr>
              <a:t>equitable</a:t>
            </a:r>
            <a:endParaRPr lang="fr-FR" sz="1800" b="1" dirty="0">
              <a:solidFill>
                <a:schemeClr val="tx1"/>
              </a:solidFill>
            </a:endParaRPr>
          </a:p>
        </p:txBody>
      </p:sp>
      <p:pic>
        <p:nvPicPr>
          <p:cNvPr id="4" name="Image 3" descr="Logo UIHJ">
            <a:extLst>
              <a:ext uri="{FF2B5EF4-FFF2-40B4-BE49-F238E27FC236}">
                <a16:creationId xmlns:a16="http://schemas.microsoft.com/office/drawing/2014/main" id="{2FE6C715-6F8E-0CEE-6AAE-7E61E9F111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260648"/>
            <a:ext cx="2160240" cy="936104"/>
          </a:xfrm>
          <a:prstGeom prst="rect">
            <a:avLst/>
          </a:prstGeom>
          <a:noFill/>
          <a:ln>
            <a:noFill/>
          </a:ln>
        </p:spPr>
      </p:pic>
      <p:pic>
        <p:nvPicPr>
          <p:cNvPr id="5" name="Image 4">
            <a:extLst>
              <a:ext uri="{FF2B5EF4-FFF2-40B4-BE49-F238E27FC236}">
                <a16:creationId xmlns:a16="http://schemas.microsoft.com/office/drawing/2014/main" id="{35D09CE0-88CD-F1C5-2BD7-955EFAE0F1D9}"/>
              </a:ext>
            </a:extLst>
          </p:cNvPr>
          <p:cNvPicPr>
            <a:picLocks noChangeAspect="1"/>
          </p:cNvPicPr>
          <p:nvPr/>
        </p:nvPicPr>
        <p:blipFill>
          <a:blip r:embed="rId3"/>
          <a:stretch>
            <a:fillRect/>
          </a:stretch>
        </p:blipFill>
        <p:spPr>
          <a:xfrm>
            <a:off x="836855" y="1628800"/>
            <a:ext cx="3005793" cy="4559421"/>
          </a:xfrm>
          <a:prstGeom prst="rect">
            <a:avLst/>
          </a:prstGeom>
        </p:spPr>
      </p:pic>
    </p:spTree>
    <p:extLst>
      <p:ext uri="{BB962C8B-B14F-4D97-AF65-F5344CB8AC3E}">
        <p14:creationId xmlns:p14="http://schemas.microsoft.com/office/powerpoint/2010/main" val="948729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14" name="Espace réservé du contenu 13">
            <a:extLst>
              <a:ext uri="{FF2B5EF4-FFF2-40B4-BE49-F238E27FC236}">
                <a16:creationId xmlns:a16="http://schemas.microsoft.com/office/drawing/2014/main" id="{CC144F65-70AE-4B17-983F-C4C02DE2E68F}"/>
              </a:ext>
            </a:extLst>
          </p:cNvPr>
          <p:cNvSpPr>
            <a:spLocks noGrp="1"/>
          </p:cNvSpPr>
          <p:nvPr>
            <p:ph idx="1"/>
          </p:nvPr>
        </p:nvSpPr>
        <p:spPr>
          <a:xfrm>
            <a:off x="549275" y="3573016"/>
            <a:ext cx="8042276" cy="2839508"/>
          </a:xfrm>
        </p:spPr>
        <p:txBody>
          <a:bodyPr>
            <a:normAutofit/>
          </a:bodyPr>
          <a:lstStyle/>
          <a:p>
            <a:pPr marL="0" indent="0" algn="ctr">
              <a:buNone/>
            </a:pPr>
            <a:r>
              <a:rPr lang="fr-BE" sz="2800" b="1" i="0" u="none" strike="noStrike" baseline="0" dirty="0">
                <a:solidFill>
                  <a:schemeClr val="tx1"/>
                </a:solidFill>
                <a:latin typeface="Calibri" panose="020F0502020204030204" pitchFamily="34" charset="0"/>
              </a:rPr>
              <a:t>The world </a:t>
            </a:r>
            <a:r>
              <a:rPr lang="fr-BE" sz="2800" b="1" i="0" u="none" strike="noStrike" baseline="0" dirty="0" err="1">
                <a:solidFill>
                  <a:schemeClr val="tx1"/>
                </a:solidFill>
                <a:latin typeface="Calibri" panose="020F0502020204030204" pitchFamily="34" charset="0"/>
              </a:rPr>
              <a:t>is</a:t>
            </a:r>
            <a:r>
              <a:rPr lang="fr-BE" sz="2800" b="1" i="0" u="none" strike="noStrike" baseline="0" dirty="0">
                <a:solidFill>
                  <a:schemeClr val="tx1"/>
                </a:solidFill>
                <a:latin typeface="Calibri" panose="020F0502020204030204" pitchFamily="34" charset="0"/>
              </a:rPr>
              <a:t> </a:t>
            </a:r>
            <a:r>
              <a:rPr lang="fr-BE" sz="2800" b="1" i="0" u="none" strike="noStrike" baseline="0" dirty="0" err="1">
                <a:solidFill>
                  <a:schemeClr val="tx1"/>
                </a:solidFill>
                <a:latin typeface="Calibri" panose="020F0502020204030204" pitchFamily="34" charset="0"/>
              </a:rPr>
              <a:t>changing</a:t>
            </a:r>
            <a:r>
              <a:rPr lang="fr-BE" sz="2800" b="1" i="0" u="none" strike="noStrike" baseline="0" dirty="0">
                <a:solidFill>
                  <a:schemeClr val="tx1"/>
                </a:solidFill>
                <a:latin typeface="Calibri" panose="020F0502020204030204" pitchFamily="34" charset="0"/>
              </a:rPr>
              <a:t> and </a:t>
            </a:r>
            <a:r>
              <a:rPr lang="fr-BE" sz="2800" b="1" i="0" u="none" strike="noStrike" baseline="0" dirty="0" err="1">
                <a:solidFill>
                  <a:schemeClr val="tx1"/>
                </a:solidFill>
                <a:latin typeface="Calibri" panose="020F0502020204030204" pitchFamily="34" charset="0"/>
              </a:rPr>
              <a:t>evolving</a:t>
            </a:r>
            <a:r>
              <a:rPr lang="fr-BE" sz="2800" b="1" i="0" u="none" strike="noStrike" baseline="0" dirty="0">
                <a:solidFill>
                  <a:schemeClr val="tx1"/>
                </a:solidFill>
                <a:latin typeface="Calibri" panose="020F0502020204030204" pitchFamily="34" charset="0"/>
              </a:rPr>
              <a:t> </a:t>
            </a:r>
          </a:p>
          <a:p>
            <a:pPr marL="0" indent="0" algn="ctr">
              <a:buNone/>
            </a:pPr>
            <a:r>
              <a:rPr lang="fr-BE" sz="2800" b="1" dirty="0">
                <a:solidFill>
                  <a:schemeClr val="tx1"/>
                </a:solidFill>
                <a:latin typeface="Calibri" panose="020F0502020204030204" pitchFamily="34" charset="0"/>
              </a:rPr>
              <a:t>New challenges are </a:t>
            </a:r>
            <a:r>
              <a:rPr lang="fr-BE" sz="2800" b="1" dirty="0" err="1">
                <a:solidFill>
                  <a:schemeClr val="tx1"/>
                </a:solidFill>
                <a:latin typeface="Calibri" panose="020F0502020204030204" pitchFamily="34" charset="0"/>
              </a:rPr>
              <a:t>waiting</a:t>
            </a:r>
            <a:r>
              <a:rPr lang="fr-BE" sz="2800" b="1" dirty="0">
                <a:solidFill>
                  <a:schemeClr val="tx1"/>
                </a:solidFill>
                <a:latin typeface="Calibri" panose="020F0502020204030204" pitchFamily="34" charset="0"/>
              </a:rPr>
              <a:t> for us!</a:t>
            </a:r>
          </a:p>
          <a:p>
            <a:pPr marL="0" indent="0" algn="ctr">
              <a:buNone/>
            </a:pPr>
            <a:r>
              <a:rPr lang="fr-BE" sz="2800" b="1" dirty="0" err="1">
                <a:solidFill>
                  <a:schemeClr val="tx1"/>
                </a:solidFill>
                <a:latin typeface="Calibri" panose="020F0502020204030204" pitchFamily="34" charset="0"/>
              </a:rPr>
              <a:t>We</a:t>
            </a:r>
            <a:r>
              <a:rPr lang="fr-BE" sz="2800" b="1" dirty="0">
                <a:solidFill>
                  <a:schemeClr val="tx1"/>
                </a:solidFill>
                <a:latin typeface="Calibri" panose="020F0502020204030204" pitchFamily="34" charset="0"/>
              </a:rPr>
              <a:t> </a:t>
            </a:r>
            <a:r>
              <a:rPr lang="fr-BE" sz="2800" b="1" dirty="0" err="1">
                <a:solidFill>
                  <a:schemeClr val="tx1"/>
                </a:solidFill>
                <a:latin typeface="Calibri" panose="020F0502020204030204" pitchFamily="34" charset="0"/>
              </a:rPr>
              <a:t>should</a:t>
            </a:r>
            <a:r>
              <a:rPr lang="fr-BE" sz="2800" b="1" dirty="0">
                <a:solidFill>
                  <a:schemeClr val="tx1"/>
                </a:solidFill>
                <a:latin typeface="Calibri" panose="020F0502020204030204" pitchFamily="34" charset="0"/>
              </a:rPr>
              <a:t> support </a:t>
            </a:r>
            <a:r>
              <a:rPr lang="fr-BE" sz="2800" b="1" dirty="0" err="1">
                <a:solidFill>
                  <a:schemeClr val="tx1"/>
                </a:solidFill>
                <a:latin typeface="Calibri" panose="020F0502020204030204" pitchFamily="34" charset="0"/>
              </a:rPr>
              <a:t>digitalization</a:t>
            </a:r>
            <a:r>
              <a:rPr lang="fr-BE" sz="2800" b="1" dirty="0">
                <a:solidFill>
                  <a:schemeClr val="tx1"/>
                </a:solidFill>
                <a:latin typeface="Calibri" panose="020F0502020204030204" pitchFamily="34" charset="0"/>
              </a:rPr>
              <a:t> of justice, but </a:t>
            </a:r>
            <a:r>
              <a:rPr lang="fr-BE" sz="2800" b="1" dirty="0" err="1">
                <a:solidFill>
                  <a:schemeClr val="tx1"/>
                </a:solidFill>
                <a:latin typeface="Calibri" panose="020F0502020204030204" pitchFamily="34" charset="0"/>
              </a:rPr>
              <a:t>we</a:t>
            </a:r>
            <a:r>
              <a:rPr lang="fr-BE" sz="2800" b="1" dirty="0">
                <a:solidFill>
                  <a:schemeClr val="tx1"/>
                </a:solidFill>
                <a:latin typeface="Calibri" panose="020F0502020204030204" pitchFamily="34" charset="0"/>
              </a:rPr>
              <a:t> </a:t>
            </a:r>
            <a:r>
              <a:rPr lang="fr-BE" sz="2800" b="1" dirty="0" err="1">
                <a:solidFill>
                  <a:schemeClr val="tx1"/>
                </a:solidFill>
                <a:latin typeface="Calibri" panose="020F0502020204030204" pitchFamily="34" charset="0"/>
              </a:rPr>
              <a:t>should</a:t>
            </a:r>
            <a:r>
              <a:rPr lang="fr-BE" sz="2800" b="1" dirty="0">
                <a:solidFill>
                  <a:schemeClr val="tx1"/>
                </a:solidFill>
                <a:latin typeface="Calibri" panose="020F0502020204030204" pitchFamily="34" charset="0"/>
              </a:rPr>
              <a:t> NEVER </a:t>
            </a:r>
            <a:r>
              <a:rPr lang="fr-BE" sz="2800" b="1" dirty="0" err="1">
                <a:solidFill>
                  <a:schemeClr val="tx1"/>
                </a:solidFill>
                <a:latin typeface="Calibri" panose="020F0502020204030204" pitchFamily="34" charset="0"/>
              </a:rPr>
              <a:t>allow</a:t>
            </a:r>
            <a:r>
              <a:rPr lang="fr-BE" sz="2800" b="1" dirty="0">
                <a:solidFill>
                  <a:schemeClr val="tx1"/>
                </a:solidFill>
                <a:latin typeface="Calibri" panose="020F0502020204030204" pitchFamily="34" charset="0"/>
              </a:rPr>
              <a:t> the new technologies </a:t>
            </a:r>
            <a:r>
              <a:rPr lang="fr-BE" sz="2800" b="1" dirty="0" err="1">
                <a:solidFill>
                  <a:schemeClr val="tx1"/>
                </a:solidFill>
                <a:latin typeface="Calibri" panose="020F0502020204030204" pitchFamily="34" charset="0"/>
              </a:rPr>
              <a:t>will</a:t>
            </a:r>
            <a:r>
              <a:rPr lang="fr-BE" sz="2800" b="1" dirty="0">
                <a:solidFill>
                  <a:schemeClr val="tx1"/>
                </a:solidFill>
                <a:latin typeface="Calibri" panose="020F0502020204030204" pitchFamily="34" charset="0"/>
              </a:rPr>
              <a:t> replace us!</a:t>
            </a:r>
            <a:endParaRPr lang="fr-BE" sz="2800" b="1" dirty="0">
              <a:solidFill>
                <a:schemeClr val="tx1"/>
              </a:solidFill>
            </a:endParaRPr>
          </a:p>
        </p:txBody>
      </p:sp>
      <p:pic>
        <p:nvPicPr>
          <p:cNvPr id="6" name="Espace réservé du contenu 10">
            <a:extLst>
              <a:ext uri="{FF2B5EF4-FFF2-40B4-BE49-F238E27FC236}">
                <a16:creationId xmlns:a16="http://schemas.microsoft.com/office/drawing/2014/main" id="{FDB4C510-C4D4-480C-9417-4B2EBE9A5BF9}"/>
              </a:ext>
            </a:extLst>
          </p:cNvPr>
          <p:cNvPicPr>
            <a:picLocks noChangeAspect="1"/>
          </p:cNvPicPr>
          <p:nvPr/>
        </p:nvPicPr>
        <p:blipFill>
          <a:blip r:embed="rId3"/>
          <a:stretch>
            <a:fillRect/>
          </a:stretch>
        </p:blipFill>
        <p:spPr>
          <a:xfrm>
            <a:off x="2553129" y="934046"/>
            <a:ext cx="4037741" cy="2325534"/>
          </a:xfrm>
          <a:prstGeom prst="rect">
            <a:avLst/>
          </a:prstGeom>
        </p:spPr>
      </p:pic>
    </p:spTree>
    <p:extLst>
      <p:ext uri="{BB962C8B-B14F-4D97-AF65-F5344CB8AC3E}">
        <p14:creationId xmlns:p14="http://schemas.microsoft.com/office/powerpoint/2010/main" val="1458963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211960" y="2204864"/>
            <a:ext cx="4379591" cy="4524315"/>
          </a:xfrm>
          <a:prstGeom prst="rect">
            <a:avLst/>
          </a:prstGeom>
          <a:noFill/>
        </p:spPr>
        <p:txBody>
          <a:bodyPr wrap="square" rtlCol="0">
            <a:spAutoFit/>
          </a:bodyPr>
          <a:lstStyle/>
          <a:p>
            <a:pPr marL="285750" indent="-285750">
              <a:buFont typeface="Wingdings" panose="05000000000000000000" pitchFamily="2" charset="2"/>
              <a:buChar char="Ø"/>
            </a:pPr>
            <a:r>
              <a:rPr lang="fr-BE" b="1" dirty="0" err="1"/>
              <a:t>Digitalization</a:t>
            </a:r>
            <a:r>
              <a:rPr lang="fr-BE" b="1" dirty="0"/>
              <a:t> has </a:t>
            </a:r>
            <a:r>
              <a:rPr lang="fr-BE" b="1" dirty="0" err="1"/>
              <a:t>become</a:t>
            </a:r>
            <a:r>
              <a:rPr lang="fr-BE" b="1" dirty="0"/>
              <a:t> a global </a:t>
            </a:r>
            <a:r>
              <a:rPr lang="fr-BE" b="1" dirty="0" err="1"/>
              <a:t>phenomenon</a:t>
            </a:r>
            <a:endParaRPr lang="fr-BE" b="1" dirty="0"/>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err="1"/>
              <a:t>Enforcement</a:t>
            </a:r>
            <a:r>
              <a:rPr lang="fr-FR" b="1" dirty="0"/>
              <a:t> </a:t>
            </a:r>
            <a:r>
              <a:rPr lang="fr-FR" b="1" dirty="0" err="1"/>
              <a:t>professionals</a:t>
            </a:r>
            <a:r>
              <a:rPr lang="fr-FR" b="1" dirty="0"/>
              <a:t> are </a:t>
            </a:r>
            <a:r>
              <a:rPr lang="fr-FR" b="1" dirty="0" err="1"/>
              <a:t>strongly</a:t>
            </a:r>
            <a:r>
              <a:rPr lang="fr-FR" b="1" dirty="0"/>
              <a:t> </a:t>
            </a:r>
            <a:r>
              <a:rPr lang="fr-FR" b="1" dirty="0" err="1"/>
              <a:t>impacted</a:t>
            </a:r>
            <a:r>
              <a:rPr lang="fr-FR" b="1" dirty="0"/>
              <a:t> by the </a:t>
            </a:r>
            <a:r>
              <a:rPr lang="fr-FR" b="1" dirty="0" err="1"/>
              <a:t>digitalization</a:t>
            </a:r>
            <a:r>
              <a:rPr lang="fr-FR" b="1" dirty="0"/>
              <a:t> of justice</a:t>
            </a:r>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err="1"/>
              <a:t>Defining</a:t>
            </a:r>
            <a:r>
              <a:rPr lang="fr-FR" b="1" dirty="0"/>
              <a:t> </a:t>
            </a:r>
            <a:r>
              <a:rPr lang="fr-FR" b="1" dirty="0" err="1"/>
              <a:t>universal</a:t>
            </a:r>
            <a:r>
              <a:rPr lang="fr-FR" b="1" dirty="0"/>
              <a:t> </a:t>
            </a:r>
            <a:r>
              <a:rPr lang="fr-FR" b="1" dirty="0" err="1"/>
              <a:t>principles</a:t>
            </a:r>
            <a:r>
              <a:rPr lang="fr-FR" b="1" dirty="0"/>
              <a:t> </a:t>
            </a:r>
            <a:r>
              <a:rPr lang="fr-FR" b="1" dirty="0" err="1"/>
              <a:t>which</a:t>
            </a:r>
            <a:r>
              <a:rPr lang="fr-FR" b="1" dirty="0"/>
              <a:t> states </a:t>
            </a:r>
            <a:r>
              <a:rPr lang="fr-FR" b="1" dirty="0" err="1"/>
              <a:t>should</a:t>
            </a:r>
            <a:r>
              <a:rPr lang="fr-FR" b="1" dirty="0"/>
              <a:t> </a:t>
            </a:r>
            <a:r>
              <a:rPr lang="fr-FR" b="1" dirty="0" err="1"/>
              <a:t>introduce</a:t>
            </a:r>
            <a:r>
              <a:rPr lang="fr-FR" b="1" dirty="0"/>
              <a:t> </a:t>
            </a:r>
            <a:r>
              <a:rPr lang="fr-FR" b="1" dirty="0" err="1"/>
              <a:t>into</a:t>
            </a:r>
            <a:r>
              <a:rPr lang="fr-FR" b="1" dirty="0"/>
              <a:t> </a:t>
            </a:r>
            <a:r>
              <a:rPr lang="fr-FR" b="1" dirty="0" err="1"/>
              <a:t>their</a:t>
            </a:r>
            <a:r>
              <a:rPr lang="fr-FR" b="1" dirty="0"/>
              <a:t> national </a:t>
            </a:r>
            <a:r>
              <a:rPr lang="fr-FR" b="1" dirty="0" err="1"/>
              <a:t>legislation</a:t>
            </a:r>
            <a:r>
              <a:rPr lang="fr-FR" b="1" dirty="0"/>
              <a:t> to </a:t>
            </a:r>
            <a:r>
              <a:rPr lang="fr-FR" b="1" dirty="0" err="1"/>
              <a:t>govern</a:t>
            </a:r>
            <a:r>
              <a:rPr lang="fr-FR" b="1" dirty="0"/>
              <a:t> the use of digital </a:t>
            </a:r>
            <a:r>
              <a:rPr lang="fr-FR" b="1" dirty="0" err="1"/>
              <a:t>technology</a:t>
            </a:r>
            <a:r>
              <a:rPr lang="fr-FR" b="1" dirty="0"/>
              <a:t> in the </a:t>
            </a:r>
            <a:r>
              <a:rPr lang="fr-FR" b="1" dirty="0" err="1"/>
              <a:t>enforcement</a:t>
            </a:r>
            <a:r>
              <a:rPr lang="fr-FR" b="1" dirty="0"/>
              <a:t> of court </a:t>
            </a:r>
            <a:r>
              <a:rPr lang="fr-FR" b="1" dirty="0" err="1"/>
              <a:t>decisions</a:t>
            </a:r>
            <a:endParaRPr lang="fr-FR" b="1" dirty="0"/>
          </a:p>
          <a:p>
            <a:pPr marL="285750" indent="-285750">
              <a:buFont typeface="Wingdings" panose="05000000000000000000" pitchFamily="2" charset="2"/>
              <a:buChar char="Ø"/>
            </a:pPr>
            <a:endParaRPr lang="fr-FR" b="1" dirty="0"/>
          </a:p>
          <a:p>
            <a:pPr marL="285750" indent="-285750">
              <a:buFont typeface="Wingdings" panose="05000000000000000000" pitchFamily="2" charset="2"/>
              <a:buChar char="Ø"/>
            </a:pPr>
            <a:r>
              <a:rPr lang="fr-FR" b="1" dirty="0"/>
              <a:t>Promotion of a </a:t>
            </a:r>
            <a:r>
              <a:rPr lang="fr-FR" b="1" dirty="0" err="1"/>
              <a:t>balanced</a:t>
            </a:r>
            <a:r>
              <a:rPr lang="fr-FR" b="1" dirty="0"/>
              <a:t> </a:t>
            </a:r>
            <a:r>
              <a:rPr lang="fr-FR" b="1" dirty="0" err="1"/>
              <a:t>enforcement</a:t>
            </a:r>
            <a:r>
              <a:rPr lang="fr-FR" b="1" dirty="0"/>
              <a:t> system</a:t>
            </a:r>
          </a:p>
          <a:p>
            <a:endParaRPr lang="fr-FR"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99496" y="908720"/>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745283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211960" y="2540861"/>
            <a:ext cx="4379591" cy="1477328"/>
          </a:xfrm>
          <a:prstGeom prst="rect">
            <a:avLst/>
          </a:prstGeom>
          <a:noFill/>
        </p:spPr>
        <p:txBody>
          <a:bodyPr wrap="square" rtlCol="0">
            <a:spAutoFit/>
          </a:bodyPr>
          <a:lstStyle/>
          <a:p>
            <a:pPr marL="285750" indent="-285750">
              <a:buFont typeface="Wingdings" panose="05000000000000000000" pitchFamily="2" charset="2"/>
              <a:buChar char="Ø"/>
            </a:pPr>
            <a:r>
              <a:rPr lang="nl-BE" b="1" dirty="0"/>
              <a:t>e-</a:t>
            </a:r>
            <a:r>
              <a:rPr lang="nl-BE" b="1" dirty="0" err="1"/>
              <a:t>enforcement</a:t>
            </a:r>
            <a:endParaRPr lang="nl-BE" b="1" dirty="0"/>
          </a:p>
          <a:p>
            <a:pPr marL="285750" indent="-285750">
              <a:buFont typeface="Wingdings" panose="05000000000000000000" pitchFamily="2" charset="2"/>
              <a:buChar char="Ø"/>
            </a:pPr>
            <a:endParaRPr lang="nl-BE" b="1" dirty="0"/>
          </a:p>
          <a:p>
            <a:pPr marL="285750" indent="-285750">
              <a:buFont typeface="Wingdings" panose="05000000000000000000" pitchFamily="2" charset="2"/>
              <a:buChar char="Ø"/>
            </a:pPr>
            <a:r>
              <a:rPr lang="nl-BE" b="1" dirty="0" err="1"/>
              <a:t>enforcement</a:t>
            </a:r>
            <a:r>
              <a:rPr lang="nl-BE" b="1" dirty="0"/>
              <a:t> on digital assets</a:t>
            </a:r>
          </a:p>
          <a:p>
            <a:pPr marL="285750" indent="-285750">
              <a:buFont typeface="Wingdings" panose="05000000000000000000" pitchFamily="2" charset="2"/>
              <a:buChar char="Ø"/>
            </a:pPr>
            <a:endParaRPr lang="nl-BE" b="1" dirty="0"/>
          </a:p>
          <a:p>
            <a:pPr marL="285750" indent="-285750">
              <a:buFont typeface="Wingdings" panose="05000000000000000000" pitchFamily="2" charset="2"/>
              <a:buChar char="Ø"/>
            </a:pPr>
            <a:r>
              <a:rPr lang="nl-BE" b="1" dirty="0"/>
              <a:t>e-</a:t>
            </a:r>
            <a:r>
              <a:rPr lang="nl-BE" b="1" dirty="0" err="1"/>
              <a:t>enforcement</a:t>
            </a:r>
            <a:r>
              <a:rPr lang="nl-BE" b="1" dirty="0"/>
              <a:t> on digital assets</a:t>
            </a:r>
            <a:endParaRPr lang="fr-FR" b="1"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99496" y="908720"/>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1992003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br>
              <a:rPr lang="fr-FR" dirty="0"/>
            </a:br>
            <a:br>
              <a:rPr lang="fr-FR" dirty="0"/>
            </a:br>
            <a:endParaRPr lang="fr-FR" sz="2200" b="1" dirty="0"/>
          </a:p>
        </p:txBody>
      </p:sp>
      <p:pic>
        <p:nvPicPr>
          <p:cNvPr id="8" name="Image 7" descr="Logo UIHJ"/>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88640"/>
            <a:ext cx="2160240" cy="936104"/>
          </a:xfrm>
          <a:prstGeom prst="rect">
            <a:avLst/>
          </a:prstGeom>
          <a:noFill/>
          <a:ln>
            <a:noFill/>
          </a:ln>
        </p:spPr>
      </p:pic>
      <p:sp>
        <p:nvSpPr>
          <p:cNvPr id="3" name="ZoneTexte 2">
            <a:extLst>
              <a:ext uri="{FF2B5EF4-FFF2-40B4-BE49-F238E27FC236}">
                <a16:creationId xmlns:a16="http://schemas.microsoft.com/office/drawing/2014/main" id="{F9ADE37A-EE69-4337-AA83-C8F7C4D342DF}"/>
              </a:ext>
            </a:extLst>
          </p:cNvPr>
          <p:cNvSpPr txBox="1"/>
          <p:nvPr/>
        </p:nvSpPr>
        <p:spPr>
          <a:xfrm>
            <a:off x="4089631" y="1282520"/>
            <a:ext cx="4379591" cy="5355312"/>
          </a:xfrm>
          <a:prstGeom prst="rect">
            <a:avLst/>
          </a:prstGeom>
          <a:noFill/>
        </p:spPr>
        <p:txBody>
          <a:bodyPr wrap="square" rtlCol="0">
            <a:spAutoFit/>
          </a:bodyPr>
          <a:lstStyle/>
          <a:p>
            <a:r>
              <a:rPr lang="nl-BE" b="1" dirty="0" err="1"/>
              <a:t>Structured</a:t>
            </a:r>
            <a:r>
              <a:rPr lang="nl-BE" b="1" dirty="0"/>
              <a:t> in 7 </a:t>
            </a:r>
            <a:r>
              <a:rPr lang="nl-BE" b="1" dirty="0" err="1"/>
              <a:t>parts</a:t>
            </a:r>
            <a:r>
              <a:rPr lang="nl-BE" b="1" dirty="0"/>
              <a:t>:</a:t>
            </a:r>
          </a:p>
          <a:p>
            <a:endParaRPr lang="nl-BE" b="1" dirty="0"/>
          </a:p>
          <a:p>
            <a:pPr marL="342900" indent="-342900">
              <a:buFont typeface="+mj-lt"/>
              <a:buAutoNum type="arabicParenR"/>
            </a:pPr>
            <a:r>
              <a:rPr lang="fr-FR" b="1" dirty="0"/>
              <a:t>General Principles of Digital </a:t>
            </a:r>
            <a:r>
              <a:rPr lang="fr-FR" b="1" dirty="0" err="1"/>
              <a:t>Enforcement</a:t>
            </a:r>
            <a:endParaRPr lang="fr-FR" b="1" dirty="0"/>
          </a:p>
          <a:p>
            <a:pPr marL="342900" indent="-342900">
              <a:buFont typeface="+mj-lt"/>
              <a:buAutoNum type="arabicParenR"/>
            </a:pPr>
            <a:endParaRPr lang="fr-FR" b="1" dirty="0"/>
          </a:p>
          <a:p>
            <a:pPr marL="342900" indent="-342900">
              <a:buFont typeface="+mj-lt"/>
              <a:buAutoNum type="arabicParenR"/>
            </a:pPr>
            <a:r>
              <a:rPr lang="fr-FR" b="1" dirty="0"/>
              <a:t>Applicable Law to </a:t>
            </a:r>
            <a:r>
              <a:rPr lang="fr-FR" b="1" dirty="0" err="1"/>
              <a:t>Enforcement</a:t>
            </a:r>
            <a:endParaRPr lang="fr-FR" b="1" dirty="0"/>
          </a:p>
          <a:p>
            <a:pPr marL="342900" indent="-342900">
              <a:buFont typeface="+mj-lt"/>
              <a:buAutoNum type="arabicParenR"/>
            </a:pPr>
            <a:endParaRPr lang="fr-FR" b="1" dirty="0"/>
          </a:p>
          <a:p>
            <a:pPr marL="342900" indent="-342900">
              <a:buFont typeface="+mj-lt"/>
              <a:buAutoNum type="arabicParenR"/>
            </a:pPr>
            <a:r>
              <a:rPr lang="fr-FR" b="1" dirty="0"/>
              <a:t>Principles </a:t>
            </a:r>
            <a:r>
              <a:rPr lang="fr-FR" b="1" dirty="0" err="1"/>
              <a:t>specific</a:t>
            </a:r>
            <a:r>
              <a:rPr lang="fr-FR" b="1" dirty="0"/>
              <a:t> to the </a:t>
            </a:r>
            <a:r>
              <a:rPr lang="fr-FR" b="1" dirty="0" err="1"/>
              <a:t>activity</a:t>
            </a:r>
            <a:r>
              <a:rPr lang="fr-FR" b="1" dirty="0"/>
              <a:t> of </a:t>
            </a:r>
            <a:r>
              <a:rPr lang="fr-FR" b="1" dirty="0" err="1"/>
              <a:t>judicial</a:t>
            </a:r>
            <a:r>
              <a:rPr lang="fr-FR" b="1" dirty="0"/>
              <a:t> </a:t>
            </a:r>
            <a:r>
              <a:rPr lang="fr-FR" b="1" dirty="0" err="1"/>
              <a:t>officers</a:t>
            </a:r>
            <a:r>
              <a:rPr lang="fr-FR" b="1" dirty="0"/>
              <a:t> </a:t>
            </a:r>
          </a:p>
          <a:p>
            <a:pPr marL="342900" indent="-342900">
              <a:buFont typeface="+mj-lt"/>
              <a:buAutoNum type="arabicParenR"/>
            </a:pPr>
            <a:endParaRPr lang="fr-FR" b="1" dirty="0"/>
          </a:p>
          <a:p>
            <a:pPr marL="342900" indent="-342900">
              <a:buFont typeface="+mj-lt"/>
              <a:buAutoNum type="arabicParenR"/>
            </a:pPr>
            <a:r>
              <a:rPr lang="fr-FR" b="1" dirty="0"/>
              <a:t>Digital </a:t>
            </a:r>
            <a:r>
              <a:rPr lang="fr-FR" b="1" dirty="0" err="1"/>
              <a:t>Enforcement</a:t>
            </a:r>
            <a:r>
              <a:rPr lang="fr-FR" b="1" dirty="0"/>
              <a:t> </a:t>
            </a:r>
            <a:r>
              <a:rPr lang="fr-FR" b="1" dirty="0" err="1"/>
              <a:t>Procedure</a:t>
            </a:r>
            <a:endParaRPr lang="fr-FR" b="1" dirty="0"/>
          </a:p>
          <a:p>
            <a:pPr marL="342900" indent="-342900">
              <a:buFont typeface="+mj-lt"/>
              <a:buAutoNum type="arabicParenR"/>
            </a:pPr>
            <a:endParaRPr lang="fr-FR" b="1" dirty="0"/>
          </a:p>
          <a:p>
            <a:pPr marL="342900" indent="-342900">
              <a:buFont typeface="+mj-lt"/>
              <a:buAutoNum type="arabicParenR"/>
            </a:pPr>
            <a:r>
              <a:rPr lang="fr-FR" b="1" dirty="0" err="1"/>
              <a:t>Enforcement</a:t>
            </a:r>
            <a:r>
              <a:rPr lang="fr-FR" b="1" dirty="0"/>
              <a:t> on Digital Assets</a:t>
            </a:r>
          </a:p>
          <a:p>
            <a:pPr marL="342900" indent="-342900">
              <a:buFont typeface="+mj-lt"/>
              <a:buAutoNum type="arabicParenR"/>
            </a:pPr>
            <a:endParaRPr lang="fr-FR" b="1" dirty="0"/>
          </a:p>
          <a:p>
            <a:pPr marL="342900" indent="-342900">
              <a:buFont typeface="+mj-lt"/>
              <a:buAutoNum type="arabicParenR"/>
            </a:pPr>
            <a:r>
              <a:rPr lang="fr-FR" b="1" dirty="0"/>
              <a:t>Use of </a:t>
            </a:r>
            <a:r>
              <a:rPr lang="fr-FR" b="1" dirty="0" err="1"/>
              <a:t>Artificial</a:t>
            </a:r>
            <a:r>
              <a:rPr lang="fr-FR" b="1" dirty="0"/>
              <a:t> Intelligence in </a:t>
            </a:r>
            <a:r>
              <a:rPr lang="fr-FR" b="1" dirty="0" err="1"/>
              <a:t>Enforcement</a:t>
            </a:r>
            <a:endParaRPr lang="fr-FR" b="1" dirty="0"/>
          </a:p>
          <a:p>
            <a:pPr marL="342900" indent="-342900">
              <a:buFont typeface="+mj-lt"/>
              <a:buAutoNum type="arabicParenR"/>
            </a:pPr>
            <a:endParaRPr lang="fr-FR" b="1" dirty="0"/>
          </a:p>
          <a:p>
            <a:pPr marL="342900" indent="-342900">
              <a:buFont typeface="+mj-lt"/>
              <a:buAutoNum type="arabicParenR"/>
            </a:pPr>
            <a:r>
              <a:rPr lang="fr-FR" b="1" dirty="0" err="1"/>
              <a:t>Seizure</a:t>
            </a:r>
            <a:r>
              <a:rPr lang="fr-FR" b="1" dirty="0"/>
              <a:t> of Crypto-Assets</a:t>
            </a:r>
          </a:p>
          <a:p>
            <a:endParaRPr lang="fr-FR" b="1" dirty="0"/>
          </a:p>
        </p:txBody>
      </p:sp>
      <p:sp>
        <p:nvSpPr>
          <p:cNvPr id="4" name="ZoneTexte 3">
            <a:extLst>
              <a:ext uri="{FF2B5EF4-FFF2-40B4-BE49-F238E27FC236}">
                <a16:creationId xmlns:a16="http://schemas.microsoft.com/office/drawing/2014/main" id="{43C90BDA-CB09-84B9-6A62-56E42AB384E6}"/>
              </a:ext>
            </a:extLst>
          </p:cNvPr>
          <p:cNvSpPr txBox="1"/>
          <p:nvPr/>
        </p:nvSpPr>
        <p:spPr>
          <a:xfrm>
            <a:off x="4089631" y="293747"/>
            <a:ext cx="5040560" cy="830997"/>
          </a:xfrm>
          <a:prstGeom prst="rect">
            <a:avLst/>
          </a:prstGeom>
          <a:noFill/>
        </p:spPr>
        <p:txBody>
          <a:bodyPr wrap="square" rtlCol="0">
            <a:spAutoFit/>
          </a:bodyPr>
          <a:lstStyle/>
          <a:p>
            <a:r>
              <a:rPr lang="nl-BE" sz="2400" b="1" dirty="0"/>
              <a:t>The Global Code of Digital </a:t>
            </a:r>
            <a:r>
              <a:rPr lang="nl-BE" sz="2400" b="1" dirty="0" err="1"/>
              <a:t>Enforcement</a:t>
            </a:r>
            <a:endParaRPr lang="nl-BE" sz="2400" b="1" dirty="0"/>
          </a:p>
        </p:txBody>
      </p:sp>
      <p:pic>
        <p:nvPicPr>
          <p:cNvPr id="7" name="Image 6">
            <a:extLst>
              <a:ext uri="{FF2B5EF4-FFF2-40B4-BE49-F238E27FC236}">
                <a16:creationId xmlns:a16="http://schemas.microsoft.com/office/drawing/2014/main" id="{10A07A9B-F557-7E12-7FED-EDE0DFA2DE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9275" y="1525596"/>
            <a:ext cx="3246107" cy="4869160"/>
          </a:xfrm>
          <a:prstGeom prst="rect">
            <a:avLst/>
          </a:prstGeom>
        </p:spPr>
      </p:pic>
    </p:spTree>
    <p:extLst>
      <p:ext uri="{BB962C8B-B14F-4D97-AF65-F5344CB8AC3E}">
        <p14:creationId xmlns:p14="http://schemas.microsoft.com/office/powerpoint/2010/main" val="79377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esje">
  <a:themeElements>
    <a:clrScheme name="Briesj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esj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iesj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Briesje.thmx</Template>
  <TotalTime>132</TotalTime>
  <Words>754</Words>
  <Application>Microsoft Office PowerPoint</Application>
  <PresentationFormat>นำเสนอทางหน้าจอ (4:3)</PresentationFormat>
  <Paragraphs>138</Paragraphs>
  <Slides>18</Slides>
  <Notes>0</Notes>
  <HiddenSlides>0</HiddenSlides>
  <MMClips>0</MMClips>
  <ScaleCrop>false</ScaleCrop>
  <HeadingPairs>
    <vt:vector size="6" baseType="variant">
      <vt:variant>
        <vt:lpstr>ฟอนต์ที่ถูกใช้</vt:lpstr>
      </vt:variant>
      <vt:variant>
        <vt:i4>7</vt:i4>
      </vt:variant>
      <vt:variant>
        <vt:lpstr>ธีม</vt:lpstr>
      </vt:variant>
      <vt:variant>
        <vt:i4>1</vt:i4>
      </vt:variant>
      <vt:variant>
        <vt:lpstr>ชื่อเรื่องสไลด์</vt:lpstr>
      </vt:variant>
      <vt:variant>
        <vt:i4>18</vt:i4>
      </vt:variant>
    </vt:vector>
  </HeadingPairs>
  <TitlesOfParts>
    <vt:vector size="26" baseType="lpstr">
      <vt:lpstr>Arial</vt:lpstr>
      <vt:lpstr>Calibri</vt:lpstr>
      <vt:lpstr>News Gothic MT</vt:lpstr>
      <vt:lpstr>Oswald</vt:lpstr>
      <vt:lpstr>Times New Roman</vt:lpstr>
      <vt:lpstr>Wingdings</vt:lpstr>
      <vt:lpstr>Wingdings 2</vt:lpstr>
      <vt:lpstr>Briesje</vt:lpstr>
      <vt:lpstr>  </vt:lpstr>
      <vt:lpstr>  </vt:lpstr>
      <vt:lpstr>  </vt:lpstr>
      <vt:lpstr>งานนำเสนอ PowerPoint</vt:lpstr>
      <vt:lpstr>งานนำเสนอ PowerPoint</vt:lpstr>
      <vt:lpstr>  </vt:lpstr>
      <vt:lpstr>  </vt:lpstr>
      <vt:lpstr>  </vt:lpstr>
      <vt:lpstr>  </vt:lpstr>
      <vt:lpstr>  </vt:lpstr>
      <vt:lpstr>  </vt:lpstr>
      <vt:lpstr>  </vt:lpstr>
      <vt:lpstr>  </vt:lpstr>
      <vt:lpstr>  </vt:lpstr>
      <vt:lpstr>  </vt:lpstr>
      <vt:lpstr>  </vt:lpstr>
      <vt:lpstr>งานนำเสนอ PowerPoint</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CODE OF ENFORCEMENT</dc:title>
  <dc:creator>Admin</dc:creator>
  <cp:lastModifiedBy>LED579</cp:lastModifiedBy>
  <cp:revision>63</cp:revision>
  <dcterms:created xsi:type="dcterms:W3CDTF">2014-10-12T07:35:36Z</dcterms:created>
  <dcterms:modified xsi:type="dcterms:W3CDTF">2023-01-18T02:57:40Z</dcterms:modified>
</cp:coreProperties>
</file>