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1" r:id="rId3"/>
    <p:sldId id="263" r:id="rId4"/>
    <p:sldId id="265" r:id="rId5"/>
    <p:sldId id="266" r:id="rId6"/>
    <p:sldId id="264" r:id="rId7"/>
  </p:sldIdLst>
  <p:sldSz cx="12192000" cy="6858000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9300"/>
    <a:srgbClr val="942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44"/>
    <p:restoredTop sz="94635"/>
  </p:normalViewPr>
  <p:slideViewPr>
    <p:cSldViewPr snapToGrid="0">
      <p:cViewPr varScale="1">
        <p:scale>
          <a:sx n="90" d="100"/>
          <a:sy n="90" d="100"/>
        </p:scale>
        <p:origin x="586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BF0076-1DE1-4A20-B558-DC0B124D4FBF}" type="doc">
      <dgm:prSet loTypeId="urn:microsoft.com/office/officeart/2005/8/layout/orgChart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CC528BE-EAA9-4358-816E-1D220D35C468}">
      <dgm:prSet phldrT="[Text]" custT="1"/>
      <dgm:spPr/>
      <dgm:t>
        <a:bodyPr/>
        <a:lstStyle/>
        <a:p>
          <a:r>
            <a:rPr lang="en-US" sz="2800" b="1" dirty="0">
              <a:solidFill>
                <a:srgbClr val="FF0000"/>
              </a:solidFill>
            </a:rPr>
            <a:t>Ministry of Justice</a:t>
          </a:r>
        </a:p>
      </dgm:t>
    </dgm:pt>
    <dgm:pt modelId="{F53F503A-CFB6-452E-9019-B1133F4C8940}" type="parTrans" cxnId="{0CCBAA5F-EF41-4890-9C6B-2897E5D9D64D}">
      <dgm:prSet/>
      <dgm:spPr/>
      <dgm:t>
        <a:bodyPr/>
        <a:lstStyle/>
        <a:p>
          <a:endParaRPr lang="en-US"/>
        </a:p>
      </dgm:t>
    </dgm:pt>
    <dgm:pt modelId="{41747FA6-53FC-4614-8B89-50D55D55536E}" type="sibTrans" cxnId="{0CCBAA5F-EF41-4890-9C6B-2897E5D9D64D}">
      <dgm:prSet/>
      <dgm:spPr/>
      <dgm:t>
        <a:bodyPr/>
        <a:lstStyle/>
        <a:p>
          <a:endParaRPr lang="en-US"/>
        </a:p>
      </dgm:t>
    </dgm:pt>
    <dgm:pt modelId="{896DABEE-7960-41B5-98A2-2762FD333F8F}">
      <dgm:prSet phldrT="[Text]" custT="1"/>
      <dgm:spPr/>
      <dgm:t>
        <a:bodyPr/>
        <a:lstStyle/>
        <a:p>
          <a:r>
            <a:rPr lang="en-US" sz="2000" b="1" dirty="0">
              <a:solidFill>
                <a:schemeClr val="accent2">
                  <a:lumMod val="50000"/>
                </a:schemeClr>
              </a:solidFill>
            </a:rPr>
            <a:t>Directorate of CJE</a:t>
          </a:r>
        </a:p>
        <a:p>
          <a:r>
            <a:rPr lang="en-US" sz="1400" b="0" i="0" dirty="0"/>
            <a:t>Professionally guide, direct CJE work, including auctioning properties of judgment enforcement </a:t>
          </a:r>
          <a:endParaRPr lang="en-US" sz="1400" dirty="0"/>
        </a:p>
      </dgm:t>
    </dgm:pt>
    <dgm:pt modelId="{AD4DAC41-B95D-4B0A-A5DD-0BC508AA4AA4}" type="parTrans" cxnId="{DF7BB8F5-7DB9-4B5B-B027-567ADE55075D}">
      <dgm:prSet/>
      <dgm:spPr/>
      <dgm:t>
        <a:bodyPr/>
        <a:lstStyle/>
        <a:p>
          <a:endParaRPr lang="en-US"/>
        </a:p>
      </dgm:t>
    </dgm:pt>
    <dgm:pt modelId="{BB8848E3-F152-432F-ADEB-8F317BC0E268}" type="sibTrans" cxnId="{DF7BB8F5-7DB9-4B5B-B027-567ADE55075D}">
      <dgm:prSet/>
      <dgm:spPr/>
      <dgm:t>
        <a:bodyPr/>
        <a:lstStyle/>
        <a:p>
          <a:endParaRPr lang="en-US"/>
        </a:p>
      </dgm:t>
    </dgm:pt>
    <dgm:pt modelId="{7657B49E-F387-452D-91E9-DD31873AE3D4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2000" b="1" i="0" dirty="0">
              <a:solidFill>
                <a:srgbClr val="0000CC"/>
              </a:solidFill>
            </a:rPr>
            <a:t>Judicial Support Department</a:t>
          </a:r>
        </a:p>
        <a:p>
          <a:r>
            <a:rPr lang="en-US" sz="1400" b="0" i="0" dirty="0"/>
            <a:t>Guide, examine the organization and activities of property auction</a:t>
          </a:r>
          <a:endParaRPr lang="en-US" sz="1400" dirty="0"/>
        </a:p>
      </dgm:t>
    </dgm:pt>
    <dgm:pt modelId="{0A41FFD0-77C7-4E93-A58F-98C8E88DE216}" type="parTrans" cxnId="{096F97EA-AFE5-44A4-BDC4-AD93CC8FB45E}">
      <dgm:prSet/>
      <dgm:spPr/>
      <dgm:t>
        <a:bodyPr/>
        <a:lstStyle/>
        <a:p>
          <a:endParaRPr lang="en-US"/>
        </a:p>
      </dgm:t>
    </dgm:pt>
    <dgm:pt modelId="{04233001-E440-46EB-B872-7DD8C78F2AAA}" type="sibTrans" cxnId="{096F97EA-AFE5-44A4-BDC4-AD93CC8FB45E}">
      <dgm:prSet/>
      <dgm:spPr/>
      <dgm:t>
        <a:bodyPr/>
        <a:lstStyle/>
        <a:p>
          <a:endParaRPr lang="en-US"/>
        </a:p>
      </dgm:t>
    </dgm:pt>
    <dgm:pt modelId="{AC74BB2B-F9F2-4E65-A7E8-1666522D5678}" type="pres">
      <dgm:prSet presAssocID="{2CBF0076-1DE1-4A20-B558-DC0B124D4FB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729BB36-8EC9-49B1-8A2B-1459BF582825}" type="pres">
      <dgm:prSet presAssocID="{BCC528BE-EAA9-4358-816E-1D220D35C468}" presName="hierRoot1" presStyleCnt="0">
        <dgm:presLayoutVars>
          <dgm:hierBranch val="init"/>
        </dgm:presLayoutVars>
      </dgm:prSet>
      <dgm:spPr/>
    </dgm:pt>
    <dgm:pt modelId="{7F64B12C-199A-4072-AD5F-5B34F319A057}" type="pres">
      <dgm:prSet presAssocID="{BCC528BE-EAA9-4358-816E-1D220D35C468}" presName="rootComposite1" presStyleCnt="0"/>
      <dgm:spPr/>
    </dgm:pt>
    <dgm:pt modelId="{5EF542C8-43F0-4233-9828-6ECBF42870B8}" type="pres">
      <dgm:prSet presAssocID="{BCC528BE-EAA9-4358-816E-1D220D35C468}" presName="rootText1" presStyleLbl="node0" presStyleIdx="0" presStyleCnt="1" custScaleY="95398">
        <dgm:presLayoutVars>
          <dgm:chPref val="3"/>
        </dgm:presLayoutVars>
      </dgm:prSet>
      <dgm:spPr/>
    </dgm:pt>
    <dgm:pt modelId="{1D9030CD-F7BB-4772-B7F7-91CA6A43FC9D}" type="pres">
      <dgm:prSet presAssocID="{BCC528BE-EAA9-4358-816E-1D220D35C468}" presName="rootConnector1" presStyleLbl="node1" presStyleIdx="0" presStyleCnt="0"/>
      <dgm:spPr/>
    </dgm:pt>
    <dgm:pt modelId="{548FF85D-BE78-4C24-960C-5553AE1396FB}" type="pres">
      <dgm:prSet presAssocID="{BCC528BE-EAA9-4358-816E-1D220D35C468}" presName="hierChild2" presStyleCnt="0"/>
      <dgm:spPr/>
    </dgm:pt>
    <dgm:pt modelId="{AE303F76-9078-43DA-A64B-207A711AC20B}" type="pres">
      <dgm:prSet presAssocID="{AD4DAC41-B95D-4B0A-A5DD-0BC508AA4AA4}" presName="Name37" presStyleLbl="parChTrans1D2" presStyleIdx="0" presStyleCnt="2"/>
      <dgm:spPr/>
    </dgm:pt>
    <dgm:pt modelId="{272CBA3B-524C-4D30-A023-C01AD1859064}" type="pres">
      <dgm:prSet presAssocID="{896DABEE-7960-41B5-98A2-2762FD333F8F}" presName="hierRoot2" presStyleCnt="0">
        <dgm:presLayoutVars>
          <dgm:hierBranch val="init"/>
        </dgm:presLayoutVars>
      </dgm:prSet>
      <dgm:spPr/>
    </dgm:pt>
    <dgm:pt modelId="{FFAB8990-98E0-4A3E-AE17-FBD8830DEAE9}" type="pres">
      <dgm:prSet presAssocID="{896DABEE-7960-41B5-98A2-2762FD333F8F}" presName="rootComposite" presStyleCnt="0"/>
      <dgm:spPr/>
    </dgm:pt>
    <dgm:pt modelId="{C7EAEF15-A2F0-440E-82EC-56FA5CE0AC64}" type="pres">
      <dgm:prSet presAssocID="{896DABEE-7960-41B5-98A2-2762FD333F8F}" presName="rootText" presStyleLbl="node2" presStyleIdx="0" presStyleCnt="2" custScaleY="211605">
        <dgm:presLayoutVars>
          <dgm:chPref val="3"/>
        </dgm:presLayoutVars>
      </dgm:prSet>
      <dgm:spPr/>
    </dgm:pt>
    <dgm:pt modelId="{CBF010CF-59F5-4842-A8C0-B8B589D3D453}" type="pres">
      <dgm:prSet presAssocID="{896DABEE-7960-41B5-98A2-2762FD333F8F}" presName="rootConnector" presStyleLbl="node2" presStyleIdx="0" presStyleCnt="2"/>
      <dgm:spPr/>
    </dgm:pt>
    <dgm:pt modelId="{C4DCA7A3-7ED3-402E-8A80-174D7997E93D}" type="pres">
      <dgm:prSet presAssocID="{896DABEE-7960-41B5-98A2-2762FD333F8F}" presName="hierChild4" presStyleCnt="0"/>
      <dgm:spPr/>
    </dgm:pt>
    <dgm:pt modelId="{93361E26-4308-4707-8085-F0738C22D798}" type="pres">
      <dgm:prSet presAssocID="{896DABEE-7960-41B5-98A2-2762FD333F8F}" presName="hierChild5" presStyleCnt="0"/>
      <dgm:spPr/>
    </dgm:pt>
    <dgm:pt modelId="{2B30BCD0-09FC-48C2-9C89-924ACECA5EE4}" type="pres">
      <dgm:prSet presAssocID="{0A41FFD0-77C7-4E93-A58F-98C8E88DE216}" presName="Name37" presStyleLbl="parChTrans1D2" presStyleIdx="1" presStyleCnt="2"/>
      <dgm:spPr/>
    </dgm:pt>
    <dgm:pt modelId="{2EB936E8-4E31-4214-9AA4-B3EAB53B8B25}" type="pres">
      <dgm:prSet presAssocID="{7657B49E-F387-452D-91E9-DD31873AE3D4}" presName="hierRoot2" presStyleCnt="0">
        <dgm:presLayoutVars>
          <dgm:hierBranch val="init"/>
        </dgm:presLayoutVars>
      </dgm:prSet>
      <dgm:spPr/>
    </dgm:pt>
    <dgm:pt modelId="{4D72E204-FC24-4C18-B72F-67E22A8F604A}" type="pres">
      <dgm:prSet presAssocID="{7657B49E-F387-452D-91E9-DD31873AE3D4}" presName="rootComposite" presStyleCnt="0"/>
      <dgm:spPr/>
    </dgm:pt>
    <dgm:pt modelId="{3FEC4A81-F60E-440C-9A60-5A1F6BFF3B4A}" type="pres">
      <dgm:prSet presAssocID="{7657B49E-F387-452D-91E9-DD31873AE3D4}" presName="rootText" presStyleLbl="node2" presStyleIdx="1" presStyleCnt="2" custScaleY="216971">
        <dgm:presLayoutVars>
          <dgm:chPref val="3"/>
        </dgm:presLayoutVars>
      </dgm:prSet>
      <dgm:spPr/>
    </dgm:pt>
    <dgm:pt modelId="{4598586D-0904-48D2-AE86-C34768D17548}" type="pres">
      <dgm:prSet presAssocID="{7657B49E-F387-452D-91E9-DD31873AE3D4}" presName="rootConnector" presStyleLbl="node2" presStyleIdx="1" presStyleCnt="2"/>
      <dgm:spPr/>
    </dgm:pt>
    <dgm:pt modelId="{ACF382E4-C2B0-4DE6-A016-7D31B0C47E4C}" type="pres">
      <dgm:prSet presAssocID="{7657B49E-F387-452D-91E9-DD31873AE3D4}" presName="hierChild4" presStyleCnt="0"/>
      <dgm:spPr/>
    </dgm:pt>
    <dgm:pt modelId="{8F88772F-20C7-4463-88F1-B45D4F1C1F5F}" type="pres">
      <dgm:prSet presAssocID="{7657B49E-F387-452D-91E9-DD31873AE3D4}" presName="hierChild5" presStyleCnt="0"/>
      <dgm:spPr/>
    </dgm:pt>
    <dgm:pt modelId="{C0E9F48B-F037-4E8C-84A0-39ADDF36E6BC}" type="pres">
      <dgm:prSet presAssocID="{BCC528BE-EAA9-4358-816E-1D220D35C468}" presName="hierChild3" presStyleCnt="0"/>
      <dgm:spPr/>
    </dgm:pt>
  </dgm:ptLst>
  <dgm:cxnLst>
    <dgm:cxn modelId="{32211C19-1C34-452B-A60E-2728F661A143}" type="presOf" srcId="{BCC528BE-EAA9-4358-816E-1D220D35C468}" destId="{5EF542C8-43F0-4233-9828-6ECBF42870B8}" srcOrd="0" destOrd="0" presId="urn:microsoft.com/office/officeart/2005/8/layout/orgChart1"/>
    <dgm:cxn modelId="{178C7827-F0CC-4684-B1A3-CD9AFD683C53}" type="presOf" srcId="{896DABEE-7960-41B5-98A2-2762FD333F8F}" destId="{CBF010CF-59F5-4842-A8C0-B8B589D3D453}" srcOrd="1" destOrd="0" presId="urn:microsoft.com/office/officeart/2005/8/layout/orgChart1"/>
    <dgm:cxn modelId="{0CCBAA5F-EF41-4890-9C6B-2897E5D9D64D}" srcId="{2CBF0076-1DE1-4A20-B558-DC0B124D4FBF}" destId="{BCC528BE-EAA9-4358-816E-1D220D35C468}" srcOrd="0" destOrd="0" parTransId="{F53F503A-CFB6-452E-9019-B1133F4C8940}" sibTransId="{41747FA6-53FC-4614-8B89-50D55D55536E}"/>
    <dgm:cxn modelId="{9AAAAD55-3B15-41F7-BA5A-879D3FAA29B9}" type="presOf" srcId="{0A41FFD0-77C7-4E93-A58F-98C8E88DE216}" destId="{2B30BCD0-09FC-48C2-9C89-924ACECA5EE4}" srcOrd="0" destOrd="0" presId="urn:microsoft.com/office/officeart/2005/8/layout/orgChart1"/>
    <dgm:cxn modelId="{2A725857-F869-43C7-8D17-54E186487C58}" type="presOf" srcId="{7657B49E-F387-452D-91E9-DD31873AE3D4}" destId="{4598586D-0904-48D2-AE86-C34768D17548}" srcOrd="1" destOrd="0" presId="urn:microsoft.com/office/officeart/2005/8/layout/orgChart1"/>
    <dgm:cxn modelId="{C576627B-AA4D-43E6-A610-132140664378}" type="presOf" srcId="{BCC528BE-EAA9-4358-816E-1D220D35C468}" destId="{1D9030CD-F7BB-4772-B7F7-91CA6A43FC9D}" srcOrd="1" destOrd="0" presId="urn:microsoft.com/office/officeart/2005/8/layout/orgChart1"/>
    <dgm:cxn modelId="{7C724FB4-AAD7-4E3C-811B-09641F94C01E}" type="presOf" srcId="{2CBF0076-1DE1-4A20-B558-DC0B124D4FBF}" destId="{AC74BB2B-F9F2-4E65-A7E8-1666522D5678}" srcOrd="0" destOrd="0" presId="urn:microsoft.com/office/officeart/2005/8/layout/orgChart1"/>
    <dgm:cxn modelId="{F8C6BBBF-749A-4A8C-8C6F-73625D1C17C3}" type="presOf" srcId="{7657B49E-F387-452D-91E9-DD31873AE3D4}" destId="{3FEC4A81-F60E-440C-9A60-5A1F6BFF3B4A}" srcOrd="0" destOrd="0" presId="urn:microsoft.com/office/officeart/2005/8/layout/orgChart1"/>
    <dgm:cxn modelId="{A28A5BDA-6B1F-4F85-9466-4A2CEBB64E72}" type="presOf" srcId="{AD4DAC41-B95D-4B0A-A5DD-0BC508AA4AA4}" destId="{AE303F76-9078-43DA-A64B-207A711AC20B}" srcOrd="0" destOrd="0" presId="urn:microsoft.com/office/officeart/2005/8/layout/orgChart1"/>
    <dgm:cxn modelId="{AEFC48E4-23F3-4D67-8377-8A79EB013E2C}" type="presOf" srcId="{896DABEE-7960-41B5-98A2-2762FD333F8F}" destId="{C7EAEF15-A2F0-440E-82EC-56FA5CE0AC64}" srcOrd="0" destOrd="0" presId="urn:microsoft.com/office/officeart/2005/8/layout/orgChart1"/>
    <dgm:cxn modelId="{096F97EA-AFE5-44A4-BDC4-AD93CC8FB45E}" srcId="{BCC528BE-EAA9-4358-816E-1D220D35C468}" destId="{7657B49E-F387-452D-91E9-DD31873AE3D4}" srcOrd="1" destOrd="0" parTransId="{0A41FFD0-77C7-4E93-A58F-98C8E88DE216}" sibTransId="{04233001-E440-46EB-B872-7DD8C78F2AAA}"/>
    <dgm:cxn modelId="{DF7BB8F5-7DB9-4B5B-B027-567ADE55075D}" srcId="{BCC528BE-EAA9-4358-816E-1D220D35C468}" destId="{896DABEE-7960-41B5-98A2-2762FD333F8F}" srcOrd="0" destOrd="0" parTransId="{AD4DAC41-B95D-4B0A-A5DD-0BC508AA4AA4}" sibTransId="{BB8848E3-F152-432F-ADEB-8F317BC0E268}"/>
    <dgm:cxn modelId="{E9FE1FFD-7630-4D15-8330-B958448B9237}" type="presParOf" srcId="{AC74BB2B-F9F2-4E65-A7E8-1666522D5678}" destId="{9729BB36-8EC9-49B1-8A2B-1459BF582825}" srcOrd="0" destOrd="0" presId="urn:microsoft.com/office/officeart/2005/8/layout/orgChart1"/>
    <dgm:cxn modelId="{CE683646-577D-4A9D-BD8D-C4491B1D848F}" type="presParOf" srcId="{9729BB36-8EC9-49B1-8A2B-1459BF582825}" destId="{7F64B12C-199A-4072-AD5F-5B34F319A057}" srcOrd="0" destOrd="0" presId="urn:microsoft.com/office/officeart/2005/8/layout/orgChart1"/>
    <dgm:cxn modelId="{11243216-C88C-4CE1-9898-D4C1E9AC9884}" type="presParOf" srcId="{7F64B12C-199A-4072-AD5F-5B34F319A057}" destId="{5EF542C8-43F0-4233-9828-6ECBF42870B8}" srcOrd="0" destOrd="0" presId="urn:microsoft.com/office/officeart/2005/8/layout/orgChart1"/>
    <dgm:cxn modelId="{DEEB795A-761B-4BD8-BE70-7CB4E7CC7B4C}" type="presParOf" srcId="{7F64B12C-199A-4072-AD5F-5B34F319A057}" destId="{1D9030CD-F7BB-4772-B7F7-91CA6A43FC9D}" srcOrd="1" destOrd="0" presId="urn:microsoft.com/office/officeart/2005/8/layout/orgChart1"/>
    <dgm:cxn modelId="{0521080E-B1FC-4E75-AB50-ACDE386E8908}" type="presParOf" srcId="{9729BB36-8EC9-49B1-8A2B-1459BF582825}" destId="{548FF85D-BE78-4C24-960C-5553AE1396FB}" srcOrd="1" destOrd="0" presId="urn:microsoft.com/office/officeart/2005/8/layout/orgChart1"/>
    <dgm:cxn modelId="{96829097-3D45-485A-B03A-B6219E6DBF53}" type="presParOf" srcId="{548FF85D-BE78-4C24-960C-5553AE1396FB}" destId="{AE303F76-9078-43DA-A64B-207A711AC20B}" srcOrd="0" destOrd="0" presId="urn:microsoft.com/office/officeart/2005/8/layout/orgChart1"/>
    <dgm:cxn modelId="{14701D73-0038-492D-9ED9-BF80FAAFEFD9}" type="presParOf" srcId="{548FF85D-BE78-4C24-960C-5553AE1396FB}" destId="{272CBA3B-524C-4D30-A023-C01AD1859064}" srcOrd="1" destOrd="0" presId="urn:microsoft.com/office/officeart/2005/8/layout/orgChart1"/>
    <dgm:cxn modelId="{AAA22EF1-4CBF-48E9-89DB-54357E4A1294}" type="presParOf" srcId="{272CBA3B-524C-4D30-A023-C01AD1859064}" destId="{FFAB8990-98E0-4A3E-AE17-FBD8830DEAE9}" srcOrd="0" destOrd="0" presId="urn:microsoft.com/office/officeart/2005/8/layout/orgChart1"/>
    <dgm:cxn modelId="{000791FA-473F-4031-A770-FF08E27B3A5D}" type="presParOf" srcId="{FFAB8990-98E0-4A3E-AE17-FBD8830DEAE9}" destId="{C7EAEF15-A2F0-440E-82EC-56FA5CE0AC64}" srcOrd="0" destOrd="0" presId="urn:microsoft.com/office/officeart/2005/8/layout/orgChart1"/>
    <dgm:cxn modelId="{49995B47-6E31-4ECC-9033-E1B202DFAB36}" type="presParOf" srcId="{FFAB8990-98E0-4A3E-AE17-FBD8830DEAE9}" destId="{CBF010CF-59F5-4842-A8C0-B8B589D3D453}" srcOrd="1" destOrd="0" presId="urn:microsoft.com/office/officeart/2005/8/layout/orgChart1"/>
    <dgm:cxn modelId="{5D9C3173-5008-4261-8E41-DE31C0A55A36}" type="presParOf" srcId="{272CBA3B-524C-4D30-A023-C01AD1859064}" destId="{C4DCA7A3-7ED3-402E-8A80-174D7997E93D}" srcOrd="1" destOrd="0" presId="urn:microsoft.com/office/officeart/2005/8/layout/orgChart1"/>
    <dgm:cxn modelId="{E3010A20-B0F4-46C3-ABFC-4F359BD3AD9B}" type="presParOf" srcId="{272CBA3B-524C-4D30-A023-C01AD1859064}" destId="{93361E26-4308-4707-8085-F0738C22D798}" srcOrd="2" destOrd="0" presId="urn:microsoft.com/office/officeart/2005/8/layout/orgChart1"/>
    <dgm:cxn modelId="{7A6937E8-149E-4075-97E7-46C206F86292}" type="presParOf" srcId="{548FF85D-BE78-4C24-960C-5553AE1396FB}" destId="{2B30BCD0-09FC-48C2-9C89-924ACECA5EE4}" srcOrd="2" destOrd="0" presId="urn:microsoft.com/office/officeart/2005/8/layout/orgChart1"/>
    <dgm:cxn modelId="{9C4B6301-7461-4406-B6FD-5AAC30B25099}" type="presParOf" srcId="{548FF85D-BE78-4C24-960C-5553AE1396FB}" destId="{2EB936E8-4E31-4214-9AA4-B3EAB53B8B25}" srcOrd="3" destOrd="0" presId="urn:microsoft.com/office/officeart/2005/8/layout/orgChart1"/>
    <dgm:cxn modelId="{68D5AE39-7413-4269-A81D-47DCEF04DEFC}" type="presParOf" srcId="{2EB936E8-4E31-4214-9AA4-B3EAB53B8B25}" destId="{4D72E204-FC24-4C18-B72F-67E22A8F604A}" srcOrd="0" destOrd="0" presId="urn:microsoft.com/office/officeart/2005/8/layout/orgChart1"/>
    <dgm:cxn modelId="{04F50872-E146-460F-855B-A4EFCCF8209C}" type="presParOf" srcId="{4D72E204-FC24-4C18-B72F-67E22A8F604A}" destId="{3FEC4A81-F60E-440C-9A60-5A1F6BFF3B4A}" srcOrd="0" destOrd="0" presId="urn:microsoft.com/office/officeart/2005/8/layout/orgChart1"/>
    <dgm:cxn modelId="{E6178A8F-7C33-448F-9C47-29E209178971}" type="presParOf" srcId="{4D72E204-FC24-4C18-B72F-67E22A8F604A}" destId="{4598586D-0904-48D2-AE86-C34768D17548}" srcOrd="1" destOrd="0" presId="urn:microsoft.com/office/officeart/2005/8/layout/orgChart1"/>
    <dgm:cxn modelId="{FDF40306-9666-43D2-98E9-70EECF030A8A}" type="presParOf" srcId="{2EB936E8-4E31-4214-9AA4-B3EAB53B8B25}" destId="{ACF382E4-C2B0-4DE6-A016-7D31B0C47E4C}" srcOrd="1" destOrd="0" presId="urn:microsoft.com/office/officeart/2005/8/layout/orgChart1"/>
    <dgm:cxn modelId="{5207557D-0681-49C1-9531-C6703D662B7A}" type="presParOf" srcId="{2EB936E8-4E31-4214-9AA4-B3EAB53B8B25}" destId="{8F88772F-20C7-4463-88F1-B45D4F1C1F5F}" srcOrd="2" destOrd="0" presId="urn:microsoft.com/office/officeart/2005/8/layout/orgChart1"/>
    <dgm:cxn modelId="{C8AEDEFB-6973-4FD5-A77C-3C1FA82FE1C7}" type="presParOf" srcId="{9729BB36-8EC9-49B1-8A2B-1459BF582825}" destId="{C0E9F48B-F037-4E8C-84A0-39ADDF36E6B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C6D54A-7F4E-4CBD-BF3C-716EA6902775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3342B99-9F9F-4CF8-B72B-5C315FD9F3C7}">
      <dgm:prSet/>
      <dgm:spPr/>
      <dgm:t>
        <a:bodyPr/>
        <a:lstStyle/>
        <a:p>
          <a:r>
            <a:rPr lang="en-US"/>
            <a:t>6 auction organizations are eligible for e-auction </a:t>
          </a:r>
        </a:p>
      </dgm:t>
    </dgm:pt>
    <dgm:pt modelId="{819CC576-2487-439E-81EB-DE9BA35EF29A}" type="parTrans" cxnId="{9D78F29D-34FE-41D7-9344-A56059B97DE0}">
      <dgm:prSet/>
      <dgm:spPr/>
      <dgm:t>
        <a:bodyPr/>
        <a:lstStyle/>
        <a:p>
          <a:endParaRPr lang="en-US"/>
        </a:p>
      </dgm:t>
    </dgm:pt>
    <dgm:pt modelId="{24C3D132-2818-4156-A6CE-A7261B414C7F}" type="sibTrans" cxnId="{9D78F29D-34FE-41D7-9344-A56059B97DE0}">
      <dgm:prSet/>
      <dgm:spPr/>
      <dgm:t>
        <a:bodyPr/>
        <a:lstStyle/>
        <a:p>
          <a:endParaRPr lang="en-US"/>
        </a:p>
      </dgm:t>
    </dgm:pt>
    <dgm:pt modelId="{9C6E9D18-B44D-4F25-AB56-6B586D160324}">
      <dgm:prSet/>
      <dgm:spPr/>
      <dgm:t>
        <a:bodyPr/>
        <a:lstStyle/>
        <a:p>
          <a:r>
            <a:rPr lang="en-US" dirty="0"/>
            <a:t>More effective, publicity, transparency.</a:t>
          </a:r>
        </a:p>
      </dgm:t>
    </dgm:pt>
    <dgm:pt modelId="{6AAFA4D7-5384-49FF-8BE3-62D37F74AF1E}" type="parTrans" cxnId="{3026E1BB-FD55-4FBE-815A-E8B805F554A6}">
      <dgm:prSet/>
      <dgm:spPr/>
      <dgm:t>
        <a:bodyPr/>
        <a:lstStyle/>
        <a:p>
          <a:endParaRPr lang="en-US"/>
        </a:p>
      </dgm:t>
    </dgm:pt>
    <dgm:pt modelId="{57599AA1-7D6E-46E0-8C31-8F0944BF0A11}" type="sibTrans" cxnId="{3026E1BB-FD55-4FBE-815A-E8B805F554A6}">
      <dgm:prSet/>
      <dgm:spPr/>
      <dgm:t>
        <a:bodyPr/>
        <a:lstStyle/>
        <a:p>
          <a:endParaRPr lang="en-US"/>
        </a:p>
      </dgm:t>
    </dgm:pt>
    <dgm:pt modelId="{C401AE60-4E40-4EAE-9E65-097DD73DF483}">
      <dgm:prSet/>
      <dgm:spPr/>
      <dgm:t>
        <a:bodyPr/>
        <a:lstStyle/>
        <a:p>
          <a:r>
            <a:rPr lang="en-US" dirty="0"/>
            <a:t>Has not been applied in CJE.</a:t>
          </a:r>
        </a:p>
      </dgm:t>
    </dgm:pt>
    <dgm:pt modelId="{1A032EFE-CEEA-4B8E-BEA4-11CB1619438D}" type="parTrans" cxnId="{65FE35CE-7A34-4BE7-9F30-E017445221D4}">
      <dgm:prSet/>
      <dgm:spPr/>
      <dgm:t>
        <a:bodyPr/>
        <a:lstStyle/>
        <a:p>
          <a:endParaRPr lang="en-US"/>
        </a:p>
      </dgm:t>
    </dgm:pt>
    <dgm:pt modelId="{34CDC94F-5F16-47D5-9E36-802BCC8920B2}" type="sibTrans" cxnId="{65FE35CE-7A34-4BE7-9F30-E017445221D4}">
      <dgm:prSet/>
      <dgm:spPr/>
      <dgm:t>
        <a:bodyPr/>
        <a:lstStyle/>
        <a:p>
          <a:endParaRPr lang="en-US"/>
        </a:p>
      </dgm:t>
    </dgm:pt>
    <dgm:pt modelId="{026C60C9-DF2F-403D-AB6E-D7FEB5AFDAC0}">
      <dgm:prSet/>
      <dgm:spPr/>
      <dgm:t>
        <a:bodyPr/>
        <a:lstStyle/>
        <a:p>
          <a:r>
            <a:rPr lang="en-US"/>
            <a:t>Difficulties: Controlling the effectiveness of e-auction:</a:t>
          </a:r>
        </a:p>
      </dgm:t>
    </dgm:pt>
    <dgm:pt modelId="{65F36E2C-743A-4317-A2E5-583557714DBA}" type="parTrans" cxnId="{A20F347F-7F69-4012-945F-364FE2DA7D94}">
      <dgm:prSet/>
      <dgm:spPr/>
      <dgm:t>
        <a:bodyPr/>
        <a:lstStyle/>
        <a:p>
          <a:endParaRPr lang="en-US"/>
        </a:p>
      </dgm:t>
    </dgm:pt>
    <dgm:pt modelId="{EE320931-4E89-42B3-AEB1-BA7B5AD4B632}" type="sibTrans" cxnId="{A20F347F-7F69-4012-945F-364FE2DA7D94}">
      <dgm:prSet/>
      <dgm:spPr/>
      <dgm:t>
        <a:bodyPr/>
        <a:lstStyle/>
        <a:p>
          <a:endParaRPr lang="en-US"/>
        </a:p>
      </dgm:t>
    </dgm:pt>
    <dgm:pt modelId="{27283087-1B1C-41B8-9F37-54F7B8C872DD}">
      <dgm:prSet/>
      <dgm:spPr/>
      <dgm:t>
        <a:bodyPr/>
        <a:lstStyle/>
        <a:p>
          <a:r>
            <a:rPr lang="en-US"/>
            <a:t>New method – not familiar with many people, especially those who are in rural and mountainous areas</a:t>
          </a:r>
        </a:p>
      </dgm:t>
    </dgm:pt>
    <dgm:pt modelId="{DB532999-AC3F-4665-94CB-563446A1826D}" type="parTrans" cxnId="{CDBCD346-3AE1-4EAB-AA07-67D7D3B6BED9}">
      <dgm:prSet/>
      <dgm:spPr/>
      <dgm:t>
        <a:bodyPr/>
        <a:lstStyle/>
        <a:p>
          <a:endParaRPr lang="en-US"/>
        </a:p>
      </dgm:t>
    </dgm:pt>
    <dgm:pt modelId="{FD762BB9-F0D1-4524-B3BA-1E6754C81199}" type="sibTrans" cxnId="{CDBCD346-3AE1-4EAB-AA07-67D7D3B6BED9}">
      <dgm:prSet/>
      <dgm:spPr/>
      <dgm:t>
        <a:bodyPr/>
        <a:lstStyle/>
        <a:p>
          <a:endParaRPr lang="en-US"/>
        </a:p>
      </dgm:t>
    </dgm:pt>
    <dgm:pt modelId="{CD917021-E495-4A5F-B856-64F8E287437D}">
      <dgm:prSet/>
      <dgm:spPr/>
      <dgm:t>
        <a:bodyPr/>
        <a:lstStyle/>
        <a:p>
          <a:r>
            <a:rPr lang="en-US"/>
            <a:t>Taking advantage of collusion, price manipulation, illegal profiteering</a:t>
          </a:r>
        </a:p>
      </dgm:t>
    </dgm:pt>
    <dgm:pt modelId="{D1CBDC9E-AC7D-46B0-BFC5-CB11B64F000B}" type="parTrans" cxnId="{76639CE9-A031-4095-B870-DA57702A7EC9}">
      <dgm:prSet/>
      <dgm:spPr/>
      <dgm:t>
        <a:bodyPr/>
        <a:lstStyle/>
        <a:p>
          <a:endParaRPr lang="en-US"/>
        </a:p>
      </dgm:t>
    </dgm:pt>
    <dgm:pt modelId="{92DEDB92-6B33-4933-A5EF-31CF0F56879C}" type="sibTrans" cxnId="{76639CE9-A031-4095-B870-DA57702A7EC9}">
      <dgm:prSet/>
      <dgm:spPr/>
      <dgm:t>
        <a:bodyPr/>
        <a:lstStyle/>
        <a:p>
          <a:endParaRPr lang="en-US"/>
        </a:p>
      </dgm:t>
    </dgm:pt>
    <dgm:pt modelId="{37AABB2D-11C1-D94F-942E-5319B5C80C7B}">
      <dgm:prSet/>
      <dgm:spPr/>
      <dgm:t>
        <a:bodyPr/>
        <a:lstStyle/>
        <a:p>
          <a:endParaRPr lang="en-US" dirty="0"/>
        </a:p>
      </dgm:t>
    </dgm:pt>
    <dgm:pt modelId="{0441FB13-C97A-E14B-8681-1079530FB43C}" type="parTrans" cxnId="{23E2B9EF-8359-6147-8BB2-5B69662D1006}">
      <dgm:prSet/>
      <dgm:spPr/>
      <dgm:t>
        <a:bodyPr/>
        <a:lstStyle/>
        <a:p>
          <a:endParaRPr lang="en-US"/>
        </a:p>
      </dgm:t>
    </dgm:pt>
    <dgm:pt modelId="{0B27C376-607B-764A-BC06-2C6880637698}" type="sibTrans" cxnId="{23E2B9EF-8359-6147-8BB2-5B69662D1006}">
      <dgm:prSet/>
      <dgm:spPr/>
      <dgm:t>
        <a:bodyPr/>
        <a:lstStyle/>
        <a:p>
          <a:endParaRPr lang="en-US"/>
        </a:p>
      </dgm:t>
    </dgm:pt>
    <dgm:pt modelId="{BE7883E4-204D-7A4B-B4E6-EBCEB4C921CD}">
      <dgm:prSet/>
      <dgm:spPr/>
      <dgm:t>
        <a:bodyPr/>
        <a:lstStyle/>
        <a:p>
          <a:endParaRPr lang="en-US" dirty="0"/>
        </a:p>
      </dgm:t>
    </dgm:pt>
    <dgm:pt modelId="{F61FE77B-659E-DF4B-80DE-EC426FE97C09}" type="parTrans" cxnId="{1415DB3C-D696-6A47-A86A-896EDE6E269C}">
      <dgm:prSet/>
      <dgm:spPr/>
      <dgm:t>
        <a:bodyPr/>
        <a:lstStyle/>
        <a:p>
          <a:endParaRPr lang="en-US"/>
        </a:p>
      </dgm:t>
    </dgm:pt>
    <dgm:pt modelId="{74364E16-22D9-364E-8FB1-D9E91F784C30}" type="sibTrans" cxnId="{1415DB3C-D696-6A47-A86A-896EDE6E269C}">
      <dgm:prSet/>
      <dgm:spPr/>
      <dgm:t>
        <a:bodyPr/>
        <a:lstStyle/>
        <a:p>
          <a:endParaRPr lang="en-US"/>
        </a:p>
      </dgm:t>
    </dgm:pt>
    <dgm:pt modelId="{9C1F5C7D-3575-0F45-9AA0-205F8BAB609E}" type="pres">
      <dgm:prSet presAssocID="{9BC6D54A-7F4E-4CBD-BF3C-716EA6902775}" presName="Name0" presStyleCnt="0">
        <dgm:presLayoutVars>
          <dgm:dir/>
          <dgm:animLvl val="lvl"/>
          <dgm:resizeHandles val="exact"/>
        </dgm:presLayoutVars>
      </dgm:prSet>
      <dgm:spPr/>
    </dgm:pt>
    <dgm:pt modelId="{4AF81F6F-EA19-9F45-BBB2-EBF2A535CD03}" type="pres">
      <dgm:prSet presAssocID="{43342B99-9F9F-4CF8-B72B-5C315FD9F3C7}" presName="composite" presStyleCnt="0"/>
      <dgm:spPr/>
    </dgm:pt>
    <dgm:pt modelId="{886D8B30-8D25-464E-8C92-6DBE04BE42AA}" type="pres">
      <dgm:prSet presAssocID="{43342B99-9F9F-4CF8-B72B-5C315FD9F3C7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A65EC463-5021-724B-99B8-03B42015C99B}" type="pres">
      <dgm:prSet presAssocID="{43342B99-9F9F-4CF8-B72B-5C315FD9F3C7}" presName="desTx" presStyleLbl="alignAccFollowNode1" presStyleIdx="0" presStyleCnt="2">
        <dgm:presLayoutVars>
          <dgm:bulletEnabled val="1"/>
        </dgm:presLayoutVars>
      </dgm:prSet>
      <dgm:spPr/>
    </dgm:pt>
    <dgm:pt modelId="{9FEFEA19-8B0E-6845-9E95-C8A36E188DA5}" type="pres">
      <dgm:prSet presAssocID="{24C3D132-2818-4156-A6CE-A7261B414C7F}" presName="space" presStyleCnt="0"/>
      <dgm:spPr/>
    </dgm:pt>
    <dgm:pt modelId="{4E072447-9F92-664B-86B8-092BC27DFE2C}" type="pres">
      <dgm:prSet presAssocID="{026C60C9-DF2F-403D-AB6E-D7FEB5AFDAC0}" presName="composite" presStyleCnt="0"/>
      <dgm:spPr/>
    </dgm:pt>
    <dgm:pt modelId="{B451B5D1-505B-D54E-851F-88BFA9F41C74}" type="pres">
      <dgm:prSet presAssocID="{026C60C9-DF2F-403D-AB6E-D7FEB5AFDAC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5D57F792-5EE2-8D47-9428-8B15D43C8D1D}" type="pres">
      <dgm:prSet presAssocID="{026C60C9-DF2F-403D-AB6E-D7FEB5AFDAC0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96FDF300-74AF-EC46-B31F-516234BC7B43}" type="presOf" srcId="{27283087-1B1C-41B8-9F37-54F7B8C872DD}" destId="{5D57F792-5EE2-8D47-9428-8B15D43C8D1D}" srcOrd="0" destOrd="0" presId="urn:microsoft.com/office/officeart/2005/8/layout/hList1"/>
    <dgm:cxn modelId="{895DAE0C-141E-3848-A88C-453E7AB82C99}" type="presOf" srcId="{CD917021-E495-4A5F-B856-64F8E287437D}" destId="{5D57F792-5EE2-8D47-9428-8B15D43C8D1D}" srcOrd="0" destOrd="1" presId="urn:microsoft.com/office/officeart/2005/8/layout/hList1"/>
    <dgm:cxn modelId="{174EC834-631E-C443-AA63-B49A61CBC057}" type="presOf" srcId="{C401AE60-4E40-4EAE-9E65-097DD73DF483}" destId="{A65EC463-5021-724B-99B8-03B42015C99B}" srcOrd="0" destOrd="3" presId="urn:microsoft.com/office/officeart/2005/8/layout/hList1"/>
    <dgm:cxn modelId="{C049B037-4C63-F442-85E9-32FB905B6F88}" type="presOf" srcId="{43342B99-9F9F-4CF8-B72B-5C315FD9F3C7}" destId="{886D8B30-8D25-464E-8C92-6DBE04BE42AA}" srcOrd="0" destOrd="0" presId="urn:microsoft.com/office/officeart/2005/8/layout/hList1"/>
    <dgm:cxn modelId="{1415DB3C-D696-6A47-A86A-896EDE6E269C}" srcId="{43342B99-9F9F-4CF8-B72B-5C315FD9F3C7}" destId="{BE7883E4-204D-7A4B-B4E6-EBCEB4C921CD}" srcOrd="1" destOrd="0" parTransId="{F61FE77B-659E-DF4B-80DE-EC426FE97C09}" sibTransId="{74364E16-22D9-364E-8FB1-D9E91F784C30}"/>
    <dgm:cxn modelId="{24657E41-88DC-064D-9477-B62180949808}" type="presOf" srcId="{9C6E9D18-B44D-4F25-AB56-6B586D160324}" destId="{A65EC463-5021-724B-99B8-03B42015C99B}" srcOrd="0" destOrd="0" presId="urn:microsoft.com/office/officeart/2005/8/layout/hList1"/>
    <dgm:cxn modelId="{CDBCD346-3AE1-4EAB-AA07-67D7D3B6BED9}" srcId="{026C60C9-DF2F-403D-AB6E-D7FEB5AFDAC0}" destId="{27283087-1B1C-41B8-9F37-54F7B8C872DD}" srcOrd="0" destOrd="0" parTransId="{DB532999-AC3F-4665-94CB-563446A1826D}" sibTransId="{FD762BB9-F0D1-4524-B3BA-1E6754C81199}"/>
    <dgm:cxn modelId="{EAD1596F-4DC3-ED42-A28D-ED86EC3FAFDD}" type="presOf" srcId="{37AABB2D-11C1-D94F-942E-5319B5C80C7B}" destId="{A65EC463-5021-724B-99B8-03B42015C99B}" srcOrd="0" destOrd="2" presId="urn:microsoft.com/office/officeart/2005/8/layout/hList1"/>
    <dgm:cxn modelId="{A20F347F-7F69-4012-945F-364FE2DA7D94}" srcId="{9BC6D54A-7F4E-4CBD-BF3C-716EA6902775}" destId="{026C60C9-DF2F-403D-AB6E-D7FEB5AFDAC0}" srcOrd="1" destOrd="0" parTransId="{65F36E2C-743A-4317-A2E5-583557714DBA}" sibTransId="{EE320931-4E89-42B3-AEB1-BA7B5AD4B632}"/>
    <dgm:cxn modelId="{79B3658E-B938-644F-96F1-86C161C797C7}" type="presOf" srcId="{BE7883E4-204D-7A4B-B4E6-EBCEB4C921CD}" destId="{A65EC463-5021-724B-99B8-03B42015C99B}" srcOrd="0" destOrd="1" presId="urn:microsoft.com/office/officeart/2005/8/layout/hList1"/>
    <dgm:cxn modelId="{C5343A8F-194B-E049-B599-1CF34AA3F055}" type="presOf" srcId="{9BC6D54A-7F4E-4CBD-BF3C-716EA6902775}" destId="{9C1F5C7D-3575-0F45-9AA0-205F8BAB609E}" srcOrd="0" destOrd="0" presId="urn:microsoft.com/office/officeart/2005/8/layout/hList1"/>
    <dgm:cxn modelId="{7B395592-2800-7849-8763-94D7DDC0F245}" type="presOf" srcId="{026C60C9-DF2F-403D-AB6E-D7FEB5AFDAC0}" destId="{B451B5D1-505B-D54E-851F-88BFA9F41C74}" srcOrd="0" destOrd="0" presId="urn:microsoft.com/office/officeart/2005/8/layout/hList1"/>
    <dgm:cxn modelId="{9D78F29D-34FE-41D7-9344-A56059B97DE0}" srcId="{9BC6D54A-7F4E-4CBD-BF3C-716EA6902775}" destId="{43342B99-9F9F-4CF8-B72B-5C315FD9F3C7}" srcOrd="0" destOrd="0" parTransId="{819CC576-2487-439E-81EB-DE9BA35EF29A}" sibTransId="{24C3D132-2818-4156-A6CE-A7261B414C7F}"/>
    <dgm:cxn modelId="{3026E1BB-FD55-4FBE-815A-E8B805F554A6}" srcId="{43342B99-9F9F-4CF8-B72B-5C315FD9F3C7}" destId="{9C6E9D18-B44D-4F25-AB56-6B586D160324}" srcOrd="0" destOrd="0" parTransId="{6AAFA4D7-5384-49FF-8BE3-62D37F74AF1E}" sibTransId="{57599AA1-7D6E-46E0-8C31-8F0944BF0A11}"/>
    <dgm:cxn modelId="{65FE35CE-7A34-4BE7-9F30-E017445221D4}" srcId="{43342B99-9F9F-4CF8-B72B-5C315FD9F3C7}" destId="{C401AE60-4E40-4EAE-9E65-097DD73DF483}" srcOrd="3" destOrd="0" parTransId="{1A032EFE-CEEA-4B8E-BEA4-11CB1619438D}" sibTransId="{34CDC94F-5F16-47D5-9E36-802BCC8920B2}"/>
    <dgm:cxn modelId="{76639CE9-A031-4095-B870-DA57702A7EC9}" srcId="{026C60C9-DF2F-403D-AB6E-D7FEB5AFDAC0}" destId="{CD917021-E495-4A5F-B856-64F8E287437D}" srcOrd="1" destOrd="0" parTransId="{D1CBDC9E-AC7D-46B0-BFC5-CB11B64F000B}" sibTransId="{92DEDB92-6B33-4933-A5EF-31CF0F56879C}"/>
    <dgm:cxn modelId="{23E2B9EF-8359-6147-8BB2-5B69662D1006}" srcId="{43342B99-9F9F-4CF8-B72B-5C315FD9F3C7}" destId="{37AABB2D-11C1-D94F-942E-5319B5C80C7B}" srcOrd="2" destOrd="0" parTransId="{0441FB13-C97A-E14B-8681-1079530FB43C}" sibTransId="{0B27C376-607B-764A-BC06-2C6880637698}"/>
    <dgm:cxn modelId="{BC896275-BFD8-B04D-A72D-422F7C2A98B4}" type="presParOf" srcId="{9C1F5C7D-3575-0F45-9AA0-205F8BAB609E}" destId="{4AF81F6F-EA19-9F45-BBB2-EBF2A535CD03}" srcOrd="0" destOrd="0" presId="urn:microsoft.com/office/officeart/2005/8/layout/hList1"/>
    <dgm:cxn modelId="{8EE34468-9A9F-624D-8CEA-35A60C90EECC}" type="presParOf" srcId="{4AF81F6F-EA19-9F45-BBB2-EBF2A535CD03}" destId="{886D8B30-8D25-464E-8C92-6DBE04BE42AA}" srcOrd="0" destOrd="0" presId="urn:microsoft.com/office/officeart/2005/8/layout/hList1"/>
    <dgm:cxn modelId="{4B4E373C-2E8A-1745-A8E8-7A4BFE455AC8}" type="presParOf" srcId="{4AF81F6F-EA19-9F45-BBB2-EBF2A535CD03}" destId="{A65EC463-5021-724B-99B8-03B42015C99B}" srcOrd="1" destOrd="0" presId="urn:microsoft.com/office/officeart/2005/8/layout/hList1"/>
    <dgm:cxn modelId="{A5C6294B-377A-4C4A-980A-0324823E387A}" type="presParOf" srcId="{9C1F5C7D-3575-0F45-9AA0-205F8BAB609E}" destId="{9FEFEA19-8B0E-6845-9E95-C8A36E188DA5}" srcOrd="1" destOrd="0" presId="urn:microsoft.com/office/officeart/2005/8/layout/hList1"/>
    <dgm:cxn modelId="{B0B74EB9-A823-3246-BEEF-6FCA873FC98A}" type="presParOf" srcId="{9C1F5C7D-3575-0F45-9AA0-205F8BAB609E}" destId="{4E072447-9F92-664B-86B8-092BC27DFE2C}" srcOrd="2" destOrd="0" presId="urn:microsoft.com/office/officeart/2005/8/layout/hList1"/>
    <dgm:cxn modelId="{762DE97A-9D3B-1A44-9186-8A4C5E4935AB}" type="presParOf" srcId="{4E072447-9F92-664B-86B8-092BC27DFE2C}" destId="{B451B5D1-505B-D54E-851F-88BFA9F41C74}" srcOrd="0" destOrd="0" presId="urn:microsoft.com/office/officeart/2005/8/layout/hList1"/>
    <dgm:cxn modelId="{1509CE76-A86C-0744-B7BC-2FCD2A3D4AC0}" type="presParOf" srcId="{4E072447-9F92-664B-86B8-092BC27DFE2C}" destId="{5D57F792-5EE2-8D47-9428-8B15D43C8D1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30BCD0-09FC-48C2-9C89-924ACECA5EE4}">
      <dsp:nvSpPr>
        <dsp:cNvPr id="0" name=""/>
        <dsp:cNvSpPr/>
      </dsp:nvSpPr>
      <dsp:spPr>
        <a:xfrm>
          <a:off x="1884208" y="1135680"/>
          <a:ext cx="1031127" cy="3579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956"/>
              </a:lnTo>
              <a:lnTo>
                <a:pt x="1031127" y="178956"/>
              </a:lnTo>
              <a:lnTo>
                <a:pt x="1031127" y="35791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303F76-9078-43DA-A64B-207A711AC20B}">
      <dsp:nvSpPr>
        <dsp:cNvPr id="0" name=""/>
        <dsp:cNvSpPr/>
      </dsp:nvSpPr>
      <dsp:spPr>
        <a:xfrm>
          <a:off x="853080" y="1135680"/>
          <a:ext cx="1031127" cy="357912"/>
        </a:xfrm>
        <a:custGeom>
          <a:avLst/>
          <a:gdLst/>
          <a:ahLst/>
          <a:cxnLst/>
          <a:rect l="0" t="0" r="0" b="0"/>
          <a:pathLst>
            <a:path>
              <a:moveTo>
                <a:pt x="1031127" y="0"/>
              </a:moveTo>
              <a:lnTo>
                <a:pt x="1031127" y="178956"/>
              </a:lnTo>
              <a:lnTo>
                <a:pt x="0" y="178956"/>
              </a:lnTo>
              <a:lnTo>
                <a:pt x="0" y="35791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F542C8-43F0-4233-9828-6ECBF42870B8}">
      <dsp:nvSpPr>
        <dsp:cNvPr id="0" name=""/>
        <dsp:cNvSpPr/>
      </dsp:nvSpPr>
      <dsp:spPr>
        <a:xfrm>
          <a:off x="1032036" y="322725"/>
          <a:ext cx="1704343" cy="81295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rgbClr val="FF0000"/>
              </a:solidFill>
            </a:rPr>
            <a:t>Ministry of Justice</a:t>
          </a:r>
        </a:p>
      </dsp:txBody>
      <dsp:txXfrm>
        <a:off x="1032036" y="322725"/>
        <a:ext cx="1704343" cy="812954"/>
      </dsp:txXfrm>
    </dsp:sp>
    <dsp:sp modelId="{C7EAEF15-A2F0-440E-82EC-56FA5CE0AC64}">
      <dsp:nvSpPr>
        <dsp:cNvPr id="0" name=""/>
        <dsp:cNvSpPr/>
      </dsp:nvSpPr>
      <dsp:spPr>
        <a:xfrm>
          <a:off x="908" y="1493592"/>
          <a:ext cx="1704343" cy="180323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accent2">
                  <a:lumMod val="50000"/>
                </a:schemeClr>
              </a:solidFill>
            </a:rPr>
            <a:t>Directorate of CJE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dirty="0"/>
            <a:t>Professionally guide, direct CJE work, including auctioning properties of judgment enforcement </a:t>
          </a:r>
          <a:endParaRPr lang="en-US" sz="1400" kern="1200" dirty="0"/>
        </a:p>
      </dsp:txBody>
      <dsp:txXfrm>
        <a:off x="908" y="1493592"/>
        <a:ext cx="1704343" cy="1803237"/>
      </dsp:txXfrm>
    </dsp:sp>
    <dsp:sp modelId="{3FEC4A81-F60E-440C-9A60-5A1F6BFF3B4A}">
      <dsp:nvSpPr>
        <dsp:cNvPr id="0" name=""/>
        <dsp:cNvSpPr/>
      </dsp:nvSpPr>
      <dsp:spPr>
        <a:xfrm>
          <a:off x="2063164" y="1493592"/>
          <a:ext cx="1704343" cy="1848965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i="0" kern="1200" dirty="0">
              <a:solidFill>
                <a:srgbClr val="0000CC"/>
              </a:solidFill>
            </a:rPr>
            <a:t>Judicial Support Department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dirty="0"/>
            <a:t>Guide, examine the organization and activities of property auction</a:t>
          </a:r>
          <a:endParaRPr lang="en-US" sz="1400" kern="1200" dirty="0"/>
        </a:p>
      </dsp:txBody>
      <dsp:txXfrm>
        <a:off x="2063164" y="1493592"/>
        <a:ext cx="1704343" cy="18489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6D8B30-8D25-464E-8C92-6DBE04BE42AA}">
      <dsp:nvSpPr>
        <dsp:cNvPr id="0" name=""/>
        <dsp:cNvSpPr/>
      </dsp:nvSpPr>
      <dsp:spPr>
        <a:xfrm>
          <a:off x="49" y="26393"/>
          <a:ext cx="4717612" cy="9622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6 auction organizations are eligible for e-auction </a:t>
          </a:r>
        </a:p>
      </dsp:txBody>
      <dsp:txXfrm>
        <a:off x="49" y="26393"/>
        <a:ext cx="4717612" cy="962220"/>
      </dsp:txXfrm>
    </dsp:sp>
    <dsp:sp modelId="{A65EC463-5021-724B-99B8-03B42015C99B}">
      <dsp:nvSpPr>
        <dsp:cNvPr id="0" name=""/>
        <dsp:cNvSpPr/>
      </dsp:nvSpPr>
      <dsp:spPr>
        <a:xfrm>
          <a:off x="49" y="988614"/>
          <a:ext cx="4717612" cy="3017612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More effective, publicity, transparency.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Has not been applied in CJE.</a:t>
          </a:r>
        </a:p>
      </dsp:txBody>
      <dsp:txXfrm>
        <a:off x="49" y="988614"/>
        <a:ext cx="4717612" cy="3017612"/>
      </dsp:txXfrm>
    </dsp:sp>
    <dsp:sp modelId="{B451B5D1-505B-D54E-851F-88BFA9F41C74}">
      <dsp:nvSpPr>
        <dsp:cNvPr id="0" name=""/>
        <dsp:cNvSpPr/>
      </dsp:nvSpPr>
      <dsp:spPr>
        <a:xfrm>
          <a:off x="5378127" y="26393"/>
          <a:ext cx="4717612" cy="962220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Difficulties: Controlling the effectiveness of e-auction:</a:t>
          </a:r>
        </a:p>
      </dsp:txBody>
      <dsp:txXfrm>
        <a:off x="5378127" y="26393"/>
        <a:ext cx="4717612" cy="962220"/>
      </dsp:txXfrm>
    </dsp:sp>
    <dsp:sp modelId="{5D57F792-5EE2-8D47-9428-8B15D43C8D1D}">
      <dsp:nvSpPr>
        <dsp:cNvPr id="0" name=""/>
        <dsp:cNvSpPr/>
      </dsp:nvSpPr>
      <dsp:spPr>
        <a:xfrm>
          <a:off x="5378127" y="988614"/>
          <a:ext cx="4717612" cy="3017612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New method – not familiar with many people, especially those who are in rural and mountainous areas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Taking advantage of collusion, price manipulation, illegal profiteering</a:t>
          </a:r>
        </a:p>
      </dsp:txBody>
      <dsp:txXfrm>
        <a:off x="5378127" y="988614"/>
        <a:ext cx="4717612" cy="30176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79585D-C7DD-4EFE-AF2E-612D07DA4977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220D4F-9BAA-4FE8-8F81-E72043B67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4939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9B3757-E6AB-4BB9-AD0A-9C03209171F7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ABB250-E7DE-4D12-B6E6-986638BD6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743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BB250-E7DE-4D12-B6E6-986638BD6BF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643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C5819-E6A1-4C6C-B500-D2F2D54CFEBA}" type="datetime1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9EC15-E257-4225-8E2E-C7C319F21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172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F85B-7B18-4F97-A698-5DA298495C7C}" type="datetime1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9EC15-E257-4225-8E2E-C7C319F21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653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6D022-78BB-40B9-9EA6-CE23AA97B407}" type="datetime1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9EC15-E257-4225-8E2E-C7C319F21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717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093552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4D659-9AAC-4BF7-8BFB-B245FDFF828A}" type="datetime1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9EC15-E257-4225-8E2E-C7C319F21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232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7478-698E-4E01-872F-26E53EF52237}" type="datetime1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9EC15-E257-4225-8E2E-C7C319F21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193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D2CBB-C5E5-4D06-B29C-98A19AC5A6A9}" type="datetime1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9EC15-E257-4225-8E2E-C7C319F21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296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528DD-936B-42B0-8954-20D2D5C7C151}" type="datetime1">
              <a:rPr lang="en-US" smtClean="0"/>
              <a:t>1/18/2023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9EC15-E257-4225-8E2E-C7C319F21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634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F8533-427B-4F3D-A89E-4A67BD2A919D}" type="datetime1">
              <a:rPr lang="en-US" smtClean="0"/>
              <a:t>1/18/2023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9EC15-E257-4225-8E2E-C7C319F21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309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B68E2-6667-4529-806B-DB6E598A2264}" type="datetime1">
              <a:rPr lang="en-US" smtClean="0"/>
              <a:t>1/18/2023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9EC15-E257-4225-8E2E-C7C319F21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074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4823-045E-4F94-BAF7-7A2E5149F513}" type="datetime1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9EC15-E257-4225-8E2E-C7C319F21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883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5ECA-F98C-4A71-88BB-4DBAF018EB7E}" type="datetime1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9EC15-E257-4225-8E2E-C7C319F21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707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52FEB-7EF2-4294-99F4-FE2A7359BE96}" type="datetime1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9EC15-E257-4225-8E2E-C7C319F21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42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vbpl.vn/TW/Pages/vbpqen-toanvan.aspx?ItemID=1109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ngannt@moj.gov.vn" TargetMode="External"/><Relationship Id="rId2" Type="http://schemas.openxmlformats.org/officeDocument/2006/relationships/hyperlink" Target="https://www.linkedin.com/in/ngannt-moj-vn/" TargetMode="Externa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79EF0AA8-4D64-4C53-B384-57D2EF3822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12963" y="1440491"/>
            <a:ext cx="6440837" cy="319002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b="1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Introduction of </a:t>
            </a:r>
            <a:r>
              <a:rPr lang="en-US" sz="4800" b="1" kern="12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e-Auction </a:t>
            </a:r>
            <a:br>
              <a:rPr lang="en-US" sz="4800" b="1" kern="1200">
                <a:solidFill>
                  <a:srgbClr val="FF0000"/>
                </a:solidFill>
                <a:latin typeface="+mj-lt"/>
                <a:ea typeface="+mj-ea"/>
                <a:cs typeface="+mj-cs"/>
              </a:rPr>
            </a:br>
            <a:r>
              <a:rPr lang="en-US" sz="4800" b="1" kern="12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in </a:t>
            </a:r>
            <a:r>
              <a:rPr lang="en-US" sz="4800" b="1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Vietnam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5824" y="349106"/>
            <a:ext cx="6581775" cy="74227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 b="1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Plenary Session 5: </a:t>
            </a: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Example of Best Practices in e-Auction 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en-US" sz="200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	</a:t>
            </a:r>
          </a:p>
        </p:txBody>
      </p:sp>
      <p:grpSp>
        <p:nvGrpSpPr>
          <p:cNvPr id="2057" name="Group 2056">
            <a:extLst>
              <a:ext uri="{FF2B5EF4-FFF2-40B4-BE49-F238E27FC236}">
                <a16:creationId xmlns:a16="http://schemas.microsoft.com/office/drawing/2014/main" id="{CAD19E66-9A79-42B6-9AA2-CC264BEC8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885825" cy="6858000"/>
            <a:chOff x="0" y="0"/>
            <a:chExt cx="885825" cy="6858000"/>
          </a:xfrm>
        </p:grpSpPr>
        <p:sp>
          <p:nvSpPr>
            <p:cNvPr id="2058" name="Freeform 6">
              <a:extLst>
                <a:ext uri="{FF2B5EF4-FFF2-40B4-BE49-F238E27FC236}">
                  <a16:creationId xmlns:a16="http://schemas.microsoft.com/office/drawing/2014/main" id="{DE739263-30CB-4935-9D21-618840D57E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0"/>
              <a:ext cx="885825" cy="6858000"/>
            </a:xfrm>
            <a:custGeom>
              <a:avLst/>
              <a:gdLst/>
              <a:ahLst/>
              <a:cxnLst/>
              <a:rect l="0" t="0" r="r" b="b"/>
              <a:pathLst>
                <a:path w="558" h="4320">
                  <a:moveTo>
                    <a:pt x="0" y="0"/>
                  </a:moveTo>
                  <a:lnTo>
                    <a:pt x="447" y="0"/>
                  </a:lnTo>
                  <a:lnTo>
                    <a:pt x="448" y="43"/>
                  </a:lnTo>
                  <a:lnTo>
                    <a:pt x="453" y="81"/>
                  </a:lnTo>
                  <a:lnTo>
                    <a:pt x="460" y="114"/>
                  </a:lnTo>
                  <a:lnTo>
                    <a:pt x="469" y="143"/>
                  </a:lnTo>
                  <a:lnTo>
                    <a:pt x="479" y="169"/>
                  </a:lnTo>
                  <a:lnTo>
                    <a:pt x="491" y="192"/>
                  </a:lnTo>
                  <a:lnTo>
                    <a:pt x="503" y="216"/>
                  </a:lnTo>
                  <a:lnTo>
                    <a:pt x="515" y="240"/>
                  </a:lnTo>
                  <a:lnTo>
                    <a:pt x="525" y="263"/>
                  </a:lnTo>
                  <a:lnTo>
                    <a:pt x="535" y="289"/>
                  </a:lnTo>
                  <a:lnTo>
                    <a:pt x="545" y="318"/>
                  </a:lnTo>
                  <a:lnTo>
                    <a:pt x="552" y="351"/>
                  </a:lnTo>
                  <a:lnTo>
                    <a:pt x="556" y="389"/>
                  </a:lnTo>
                  <a:lnTo>
                    <a:pt x="558" y="432"/>
                  </a:lnTo>
                  <a:lnTo>
                    <a:pt x="556" y="475"/>
                  </a:lnTo>
                  <a:lnTo>
                    <a:pt x="552" y="513"/>
                  </a:lnTo>
                  <a:lnTo>
                    <a:pt x="545" y="546"/>
                  </a:lnTo>
                  <a:lnTo>
                    <a:pt x="535" y="575"/>
                  </a:lnTo>
                  <a:lnTo>
                    <a:pt x="525" y="601"/>
                  </a:lnTo>
                  <a:lnTo>
                    <a:pt x="515" y="624"/>
                  </a:lnTo>
                  <a:lnTo>
                    <a:pt x="503" y="648"/>
                  </a:lnTo>
                  <a:lnTo>
                    <a:pt x="491" y="672"/>
                  </a:lnTo>
                  <a:lnTo>
                    <a:pt x="479" y="695"/>
                  </a:lnTo>
                  <a:lnTo>
                    <a:pt x="469" y="721"/>
                  </a:lnTo>
                  <a:lnTo>
                    <a:pt x="460" y="750"/>
                  </a:lnTo>
                  <a:lnTo>
                    <a:pt x="453" y="783"/>
                  </a:lnTo>
                  <a:lnTo>
                    <a:pt x="448" y="821"/>
                  </a:lnTo>
                  <a:lnTo>
                    <a:pt x="447" y="864"/>
                  </a:lnTo>
                  <a:lnTo>
                    <a:pt x="448" y="907"/>
                  </a:lnTo>
                  <a:lnTo>
                    <a:pt x="453" y="945"/>
                  </a:lnTo>
                  <a:lnTo>
                    <a:pt x="460" y="978"/>
                  </a:lnTo>
                  <a:lnTo>
                    <a:pt x="469" y="1007"/>
                  </a:lnTo>
                  <a:lnTo>
                    <a:pt x="479" y="1033"/>
                  </a:lnTo>
                  <a:lnTo>
                    <a:pt x="491" y="1056"/>
                  </a:lnTo>
                  <a:lnTo>
                    <a:pt x="503" y="1080"/>
                  </a:lnTo>
                  <a:lnTo>
                    <a:pt x="515" y="1104"/>
                  </a:lnTo>
                  <a:lnTo>
                    <a:pt x="525" y="1127"/>
                  </a:lnTo>
                  <a:lnTo>
                    <a:pt x="535" y="1153"/>
                  </a:lnTo>
                  <a:lnTo>
                    <a:pt x="545" y="1182"/>
                  </a:lnTo>
                  <a:lnTo>
                    <a:pt x="552" y="1215"/>
                  </a:lnTo>
                  <a:lnTo>
                    <a:pt x="556" y="1253"/>
                  </a:lnTo>
                  <a:lnTo>
                    <a:pt x="558" y="1296"/>
                  </a:lnTo>
                  <a:lnTo>
                    <a:pt x="556" y="1339"/>
                  </a:lnTo>
                  <a:lnTo>
                    <a:pt x="552" y="1377"/>
                  </a:lnTo>
                  <a:lnTo>
                    <a:pt x="545" y="1410"/>
                  </a:lnTo>
                  <a:lnTo>
                    <a:pt x="535" y="1439"/>
                  </a:lnTo>
                  <a:lnTo>
                    <a:pt x="525" y="1465"/>
                  </a:lnTo>
                  <a:lnTo>
                    <a:pt x="515" y="1488"/>
                  </a:lnTo>
                  <a:lnTo>
                    <a:pt x="503" y="1512"/>
                  </a:lnTo>
                  <a:lnTo>
                    <a:pt x="491" y="1536"/>
                  </a:lnTo>
                  <a:lnTo>
                    <a:pt x="479" y="1559"/>
                  </a:lnTo>
                  <a:lnTo>
                    <a:pt x="469" y="1585"/>
                  </a:lnTo>
                  <a:lnTo>
                    <a:pt x="460" y="1614"/>
                  </a:lnTo>
                  <a:lnTo>
                    <a:pt x="453" y="1647"/>
                  </a:lnTo>
                  <a:lnTo>
                    <a:pt x="448" y="1685"/>
                  </a:lnTo>
                  <a:lnTo>
                    <a:pt x="447" y="1728"/>
                  </a:lnTo>
                  <a:lnTo>
                    <a:pt x="448" y="1771"/>
                  </a:lnTo>
                  <a:lnTo>
                    <a:pt x="453" y="1809"/>
                  </a:lnTo>
                  <a:lnTo>
                    <a:pt x="460" y="1842"/>
                  </a:lnTo>
                  <a:lnTo>
                    <a:pt x="469" y="1871"/>
                  </a:lnTo>
                  <a:lnTo>
                    <a:pt x="479" y="1897"/>
                  </a:lnTo>
                  <a:lnTo>
                    <a:pt x="491" y="1920"/>
                  </a:lnTo>
                  <a:lnTo>
                    <a:pt x="503" y="1944"/>
                  </a:lnTo>
                  <a:lnTo>
                    <a:pt x="515" y="1968"/>
                  </a:lnTo>
                  <a:lnTo>
                    <a:pt x="525" y="1991"/>
                  </a:lnTo>
                  <a:lnTo>
                    <a:pt x="535" y="2017"/>
                  </a:lnTo>
                  <a:lnTo>
                    <a:pt x="545" y="2046"/>
                  </a:lnTo>
                  <a:lnTo>
                    <a:pt x="552" y="2079"/>
                  </a:lnTo>
                  <a:lnTo>
                    <a:pt x="556" y="2117"/>
                  </a:lnTo>
                  <a:lnTo>
                    <a:pt x="558" y="2159"/>
                  </a:lnTo>
                  <a:lnTo>
                    <a:pt x="556" y="2203"/>
                  </a:lnTo>
                  <a:lnTo>
                    <a:pt x="552" y="2241"/>
                  </a:lnTo>
                  <a:lnTo>
                    <a:pt x="545" y="2274"/>
                  </a:lnTo>
                  <a:lnTo>
                    <a:pt x="535" y="2303"/>
                  </a:lnTo>
                  <a:lnTo>
                    <a:pt x="525" y="2329"/>
                  </a:lnTo>
                  <a:lnTo>
                    <a:pt x="515" y="2352"/>
                  </a:lnTo>
                  <a:lnTo>
                    <a:pt x="503" y="2376"/>
                  </a:lnTo>
                  <a:lnTo>
                    <a:pt x="491" y="2400"/>
                  </a:lnTo>
                  <a:lnTo>
                    <a:pt x="479" y="2423"/>
                  </a:lnTo>
                  <a:lnTo>
                    <a:pt x="469" y="2449"/>
                  </a:lnTo>
                  <a:lnTo>
                    <a:pt x="460" y="2478"/>
                  </a:lnTo>
                  <a:lnTo>
                    <a:pt x="453" y="2511"/>
                  </a:lnTo>
                  <a:lnTo>
                    <a:pt x="448" y="2549"/>
                  </a:lnTo>
                  <a:lnTo>
                    <a:pt x="447" y="2592"/>
                  </a:lnTo>
                  <a:lnTo>
                    <a:pt x="448" y="2635"/>
                  </a:lnTo>
                  <a:lnTo>
                    <a:pt x="453" y="2673"/>
                  </a:lnTo>
                  <a:lnTo>
                    <a:pt x="460" y="2706"/>
                  </a:lnTo>
                  <a:lnTo>
                    <a:pt x="469" y="2735"/>
                  </a:lnTo>
                  <a:lnTo>
                    <a:pt x="479" y="2761"/>
                  </a:lnTo>
                  <a:lnTo>
                    <a:pt x="491" y="2784"/>
                  </a:lnTo>
                  <a:lnTo>
                    <a:pt x="515" y="2832"/>
                  </a:lnTo>
                  <a:lnTo>
                    <a:pt x="525" y="2855"/>
                  </a:lnTo>
                  <a:lnTo>
                    <a:pt x="535" y="2881"/>
                  </a:lnTo>
                  <a:lnTo>
                    <a:pt x="545" y="2910"/>
                  </a:lnTo>
                  <a:lnTo>
                    <a:pt x="552" y="2943"/>
                  </a:lnTo>
                  <a:lnTo>
                    <a:pt x="556" y="2981"/>
                  </a:lnTo>
                  <a:lnTo>
                    <a:pt x="558" y="3024"/>
                  </a:lnTo>
                  <a:lnTo>
                    <a:pt x="556" y="3067"/>
                  </a:lnTo>
                  <a:lnTo>
                    <a:pt x="552" y="3105"/>
                  </a:lnTo>
                  <a:lnTo>
                    <a:pt x="545" y="3138"/>
                  </a:lnTo>
                  <a:lnTo>
                    <a:pt x="535" y="3167"/>
                  </a:lnTo>
                  <a:lnTo>
                    <a:pt x="525" y="3193"/>
                  </a:lnTo>
                  <a:lnTo>
                    <a:pt x="515" y="3216"/>
                  </a:lnTo>
                  <a:lnTo>
                    <a:pt x="503" y="3240"/>
                  </a:lnTo>
                  <a:lnTo>
                    <a:pt x="491" y="3264"/>
                  </a:lnTo>
                  <a:lnTo>
                    <a:pt x="479" y="3287"/>
                  </a:lnTo>
                  <a:lnTo>
                    <a:pt x="469" y="3313"/>
                  </a:lnTo>
                  <a:lnTo>
                    <a:pt x="460" y="3342"/>
                  </a:lnTo>
                  <a:lnTo>
                    <a:pt x="453" y="3375"/>
                  </a:lnTo>
                  <a:lnTo>
                    <a:pt x="448" y="3413"/>
                  </a:lnTo>
                  <a:lnTo>
                    <a:pt x="447" y="3456"/>
                  </a:lnTo>
                  <a:lnTo>
                    <a:pt x="448" y="3499"/>
                  </a:lnTo>
                  <a:lnTo>
                    <a:pt x="453" y="3537"/>
                  </a:lnTo>
                  <a:lnTo>
                    <a:pt x="460" y="3570"/>
                  </a:lnTo>
                  <a:lnTo>
                    <a:pt x="469" y="3599"/>
                  </a:lnTo>
                  <a:lnTo>
                    <a:pt x="479" y="3625"/>
                  </a:lnTo>
                  <a:lnTo>
                    <a:pt x="491" y="3648"/>
                  </a:lnTo>
                  <a:lnTo>
                    <a:pt x="503" y="3672"/>
                  </a:lnTo>
                  <a:lnTo>
                    <a:pt x="515" y="3696"/>
                  </a:lnTo>
                  <a:lnTo>
                    <a:pt x="525" y="3719"/>
                  </a:lnTo>
                  <a:lnTo>
                    <a:pt x="535" y="3745"/>
                  </a:lnTo>
                  <a:lnTo>
                    <a:pt x="545" y="3774"/>
                  </a:lnTo>
                  <a:lnTo>
                    <a:pt x="552" y="3807"/>
                  </a:lnTo>
                  <a:lnTo>
                    <a:pt x="556" y="3845"/>
                  </a:lnTo>
                  <a:lnTo>
                    <a:pt x="558" y="3888"/>
                  </a:lnTo>
                  <a:lnTo>
                    <a:pt x="556" y="3931"/>
                  </a:lnTo>
                  <a:lnTo>
                    <a:pt x="552" y="3969"/>
                  </a:lnTo>
                  <a:lnTo>
                    <a:pt x="545" y="4002"/>
                  </a:lnTo>
                  <a:lnTo>
                    <a:pt x="535" y="4031"/>
                  </a:lnTo>
                  <a:lnTo>
                    <a:pt x="525" y="4057"/>
                  </a:lnTo>
                  <a:lnTo>
                    <a:pt x="515" y="4080"/>
                  </a:lnTo>
                  <a:lnTo>
                    <a:pt x="503" y="4104"/>
                  </a:lnTo>
                  <a:lnTo>
                    <a:pt x="491" y="4128"/>
                  </a:lnTo>
                  <a:lnTo>
                    <a:pt x="479" y="4151"/>
                  </a:lnTo>
                  <a:lnTo>
                    <a:pt x="469" y="4177"/>
                  </a:lnTo>
                  <a:lnTo>
                    <a:pt x="460" y="4206"/>
                  </a:lnTo>
                  <a:lnTo>
                    <a:pt x="453" y="4239"/>
                  </a:lnTo>
                  <a:lnTo>
                    <a:pt x="448" y="4277"/>
                  </a:lnTo>
                  <a:lnTo>
                    <a:pt x="447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059" name="Freeform 6">
              <a:extLst>
                <a:ext uri="{FF2B5EF4-FFF2-40B4-BE49-F238E27FC236}">
                  <a16:creationId xmlns:a16="http://schemas.microsoft.com/office/drawing/2014/main" id="{A18249B2-7974-4616-94C1-414335D007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0"/>
              <a:ext cx="885825" cy="6858000"/>
            </a:xfrm>
            <a:custGeom>
              <a:avLst/>
              <a:gdLst/>
              <a:ahLst/>
              <a:cxnLst/>
              <a:rect l="0" t="0" r="r" b="b"/>
              <a:pathLst>
                <a:path w="558" h="4320">
                  <a:moveTo>
                    <a:pt x="0" y="0"/>
                  </a:moveTo>
                  <a:lnTo>
                    <a:pt x="447" y="0"/>
                  </a:lnTo>
                  <a:lnTo>
                    <a:pt x="448" y="43"/>
                  </a:lnTo>
                  <a:lnTo>
                    <a:pt x="453" y="81"/>
                  </a:lnTo>
                  <a:lnTo>
                    <a:pt x="460" y="114"/>
                  </a:lnTo>
                  <a:lnTo>
                    <a:pt x="469" y="143"/>
                  </a:lnTo>
                  <a:lnTo>
                    <a:pt x="479" y="169"/>
                  </a:lnTo>
                  <a:lnTo>
                    <a:pt x="491" y="192"/>
                  </a:lnTo>
                  <a:lnTo>
                    <a:pt x="503" y="216"/>
                  </a:lnTo>
                  <a:lnTo>
                    <a:pt x="515" y="240"/>
                  </a:lnTo>
                  <a:lnTo>
                    <a:pt x="525" y="263"/>
                  </a:lnTo>
                  <a:lnTo>
                    <a:pt x="535" y="289"/>
                  </a:lnTo>
                  <a:lnTo>
                    <a:pt x="545" y="318"/>
                  </a:lnTo>
                  <a:lnTo>
                    <a:pt x="552" y="351"/>
                  </a:lnTo>
                  <a:lnTo>
                    <a:pt x="556" y="389"/>
                  </a:lnTo>
                  <a:lnTo>
                    <a:pt x="558" y="432"/>
                  </a:lnTo>
                  <a:lnTo>
                    <a:pt x="556" y="475"/>
                  </a:lnTo>
                  <a:lnTo>
                    <a:pt x="552" y="513"/>
                  </a:lnTo>
                  <a:lnTo>
                    <a:pt x="545" y="546"/>
                  </a:lnTo>
                  <a:lnTo>
                    <a:pt x="535" y="575"/>
                  </a:lnTo>
                  <a:lnTo>
                    <a:pt x="525" y="601"/>
                  </a:lnTo>
                  <a:lnTo>
                    <a:pt x="515" y="624"/>
                  </a:lnTo>
                  <a:lnTo>
                    <a:pt x="503" y="648"/>
                  </a:lnTo>
                  <a:lnTo>
                    <a:pt x="491" y="672"/>
                  </a:lnTo>
                  <a:lnTo>
                    <a:pt x="479" y="695"/>
                  </a:lnTo>
                  <a:lnTo>
                    <a:pt x="469" y="721"/>
                  </a:lnTo>
                  <a:lnTo>
                    <a:pt x="460" y="750"/>
                  </a:lnTo>
                  <a:lnTo>
                    <a:pt x="453" y="783"/>
                  </a:lnTo>
                  <a:lnTo>
                    <a:pt x="448" y="821"/>
                  </a:lnTo>
                  <a:lnTo>
                    <a:pt x="447" y="864"/>
                  </a:lnTo>
                  <a:lnTo>
                    <a:pt x="448" y="907"/>
                  </a:lnTo>
                  <a:lnTo>
                    <a:pt x="453" y="945"/>
                  </a:lnTo>
                  <a:lnTo>
                    <a:pt x="460" y="978"/>
                  </a:lnTo>
                  <a:lnTo>
                    <a:pt x="469" y="1007"/>
                  </a:lnTo>
                  <a:lnTo>
                    <a:pt x="479" y="1033"/>
                  </a:lnTo>
                  <a:lnTo>
                    <a:pt x="491" y="1056"/>
                  </a:lnTo>
                  <a:lnTo>
                    <a:pt x="503" y="1080"/>
                  </a:lnTo>
                  <a:lnTo>
                    <a:pt x="515" y="1104"/>
                  </a:lnTo>
                  <a:lnTo>
                    <a:pt x="525" y="1127"/>
                  </a:lnTo>
                  <a:lnTo>
                    <a:pt x="535" y="1153"/>
                  </a:lnTo>
                  <a:lnTo>
                    <a:pt x="545" y="1182"/>
                  </a:lnTo>
                  <a:lnTo>
                    <a:pt x="552" y="1215"/>
                  </a:lnTo>
                  <a:lnTo>
                    <a:pt x="556" y="1253"/>
                  </a:lnTo>
                  <a:lnTo>
                    <a:pt x="558" y="1296"/>
                  </a:lnTo>
                  <a:lnTo>
                    <a:pt x="556" y="1339"/>
                  </a:lnTo>
                  <a:lnTo>
                    <a:pt x="552" y="1377"/>
                  </a:lnTo>
                  <a:lnTo>
                    <a:pt x="545" y="1410"/>
                  </a:lnTo>
                  <a:lnTo>
                    <a:pt x="535" y="1439"/>
                  </a:lnTo>
                  <a:lnTo>
                    <a:pt x="525" y="1465"/>
                  </a:lnTo>
                  <a:lnTo>
                    <a:pt x="515" y="1488"/>
                  </a:lnTo>
                  <a:lnTo>
                    <a:pt x="503" y="1512"/>
                  </a:lnTo>
                  <a:lnTo>
                    <a:pt x="491" y="1536"/>
                  </a:lnTo>
                  <a:lnTo>
                    <a:pt x="479" y="1559"/>
                  </a:lnTo>
                  <a:lnTo>
                    <a:pt x="469" y="1585"/>
                  </a:lnTo>
                  <a:lnTo>
                    <a:pt x="460" y="1614"/>
                  </a:lnTo>
                  <a:lnTo>
                    <a:pt x="453" y="1647"/>
                  </a:lnTo>
                  <a:lnTo>
                    <a:pt x="448" y="1685"/>
                  </a:lnTo>
                  <a:lnTo>
                    <a:pt x="447" y="1728"/>
                  </a:lnTo>
                  <a:lnTo>
                    <a:pt x="448" y="1771"/>
                  </a:lnTo>
                  <a:lnTo>
                    <a:pt x="453" y="1809"/>
                  </a:lnTo>
                  <a:lnTo>
                    <a:pt x="460" y="1842"/>
                  </a:lnTo>
                  <a:lnTo>
                    <a:pt x="469" y="1871"/>
                  </a:lnTo>
                  <a:lnTo>
                    <a:pt x="479" y="1897"/>
                  </a:lnTo>
                  <a:lnTo>
                    <a:pt x="491" y="1920"/>
                  </a:lnTo>
                  <a:lnTo>
                    <a:pt x="503" y="1944"/>
                  </a:lnTo>
                  <a:lnTo>
                    <a:pt x="515" y="1968"/>
                  </a:lnTo>
                  <a:lnTo>
                    <a:pt x="525" y="1991"/>
                  </a:lnTo>
                  <a:lnTo>
                    <a:pt x="535" y="2017"/>
                  </a:lnTo>
                  <a:lnTo>
                    <a:pt x="545" y="2046"/>
                  </a:lnTo>
                  <a:lnTo>
                    <a:pt x="552" y="2079"/>
                  </a:lnTo>
                  <a:lnTo>
                    <a:pt x="556" y="2117"/>
                  </a:lnTo>
                  <a:lnTo>
                    <a:pt x="558" y="2159"/>
                  </a:lnTo>
                  <a:lnTo>
                    <a:pt x="556" y="2203"/>
                  </a:lnTo>
                  <a:lnTo>
                    <a:pt x="552" y="2241"/>
                  </a:lnTo>
                  <a:lnTo>
                    <a:pt x="545" y="2274"/>
                  </a:lnTo>
                  <a:lnTo>
                    <a:pt x="535" y="2303"/>
                  </a:lnTo>
                  <a:lnTo>
                    <a:pt x="525" y="2329"/>
                  </a:lnTo>
                  <a:lnTo>
                    <a:pt x="515" y="2352"/>
                  </a:lnTo>
                  <a:lnTo>
                    <a:pt x="503" y="2376"/>
                  </a:lnTo>
                  <a:lnTo>
                    <a:pt x="491" y="2400"/>
                  </a:lnTo>
                  <a:lnTo>
                    <a:pt x="479" y="2423"/>
                  </a:lnTo>
                  <a:lnTo>
                    <a:pt x="469" y="2449"/>
                  </a:lnTo>
                  <a:lnTo>
                    <a:pt x="460" y="2478"/>
                  </a:lnTo>
                  <a:lnTo>
                    <a:pt x="453" y="2511"/>
                  </a:lnTo>
                  <a:lnTo>
                    <a:pt x="448" y="2549"/>
                  </a:lnTo>
                  <a:lnTo>
                    <a:pt x="447" y="2592"/>
                  </a:lnTo>
                  <a:lnTo>
                    <a:pt x="448" y="2635"/>
                  </a:lnTo>
                  <a:lnTo>
                    <a:pt x="453" y="2673"/>
                  </a:lnTo>
                  <a:lnTo>
                    <a:pt x="460" y="2706"/>
                  </a:lnTo>
                  <a:lnTo>
                    <a:pt x="469" y="2735"/>
                  </a:lnTo>
                  <a:lnTo>
                    <a:pt x="479" y="2761"/>
                  </a:lnTo>
                  <a:lnTo>
                    <a:pt x="491" y="2784"/>
                  </a:lnTo>
                  <a:lnTo>
                    <a:pt x="515" y="2832"/>
                  </a:lnTo>
                  <a:lnTo>
                    <a:pt x="525" y="2855"/>
                  </a:lnTo>
                  <a:lnTo>
                    <a:pt x="535" y="2881"/>
                  </a:lnTo>
                  <a:lnTo>
                    <a:pt x="545" y="2910"/>
                  </a:lnTo>
                  <a:lnTo>
                    <a:pt x="552" y="2943"/>
                  </a:lnTo>
                  <a:lnTo>
                    <a:pt x="556" y="2981"/>
                  </a:lnTo>
                  <a:lnTo>
                    <a:pt x="558" y="3024"/>
                  </a:lnTo>
                  <a:lnTo>
                    <a:pt x="556" y="3067"/>
                  </a:lnTo>
                  <a:lnTo>
                    <a:pt x="552" y="3105"/>
                  </a:lnTo>
                  <a:lnTo>
                    <a:pt x="545" y="3138"/>
                  </a:lnTo>
                  <a:lnTo>
                    <a:pt x="535" y="3167"/>
                  </a:lnTo>
                  <a:lnTo>
                    <a:pt x="525" y="3193"/>
                  </a:lnTo>
                  <a:lnTo>
                    <a:pt x="515" y="3216"/>
                  </a:lnTo>
                  <a:lnTo>
                    <a:pt x="503" y="3240"/>
                  </a:lnTo>
                  <a:lnTo>
                    <a:pt x="491" y="3264"/>
                  </a:lnTo>
                  <a:lnTo>
                    <a:pt x="479" y="3287"/>
                  </a:lnTo>
                  <a:lnTo>
                    <a:pt x="469" y="3313"/>
                  </a:lnTo>
                  <a:lnTo>
                    <a:pt x="460" y="3342"/>
                  </a:lnTo>
                  <a:lnTo>
                    <a:pt x="453" y="3375"/>
                  </a:lnTo>
                  <a:lnTo>
                    <a:pt x="448" y="3413"/>
                  </a:lnTo>
                  <a:lnTo>
                    <a:pt x="447" y="3456"/>
                  </a:lnTo>
                  <a:lnTo>
                    <a:pt x="448" y="3499"/>
                  </a:lnTo>
                  <a:lnTo>
                    <a:pt x="453" y="3537"/>
                  </a:lnTo>
                  <a:lnTo>
                    <a:pt x="460" y="3570"/>
                  </a:lnTo>
                  <a:lnTo>
                    <a:pt x="469" y="3599"/>
                  </a:lnTo>
                  <a:lnTo>
                    <a:pt x="479" y="3625"/>
                  </a:lnTo>
                  <a:lnTo>
                    <a:pt x="491" y="3648"/>
                  </a:lnTo>
                  <a:lnTo>
                    <a:pt x="503" y="3672"/>
                  </a:lnTo>
                  <a:lnTo>
                    <a:pt x="515" y="3696"/>
                  </a:lnTo>
                  <a:lnTo>
                    <a:pt x="525" y="3719"/>
                  </a:lnTo>
                  <a:lnTo>
                    <a:pt x="535" y="3745"/>
                  </a:lnTo>
                  <a:lnTo>
                    <a:pt x="545" y="3774"/>
                  </a:lnTo>
                  <a:lnTo>
                    <a:pt x="552" y="3807"/>
                  </a:lnTo>
                  <a:lnTo>
                    <a:pt x="556" y="3845"/>
                  </a:lnTo>
                  <a:lnTo>
                    <a:pt x="558" y="3888"/>
                  </a:lnTo>
                  <a:lnTo>
                    <a:pt x="556" y="3931"/>
                  </a:lnTo>
                  <a:lnTo>
                    <a:pt x="552" y="3969"/>
                  </a:lnTo>
                  <a:lnTo>
                    <a:pt x="545" y="4002"/>
                  </a:lnTo>
                  <a:lnTo>
                    <a:pt x="535" y="4031"/>
                  </a:lnTo>
                  <a:lnTo>
                    <a:pt x="525" y="4057"/>
                  </a:lnTo>
                  <a:lnTo>
                    <a:pt x="515" y="4080"/>
                  </a:lnTo>
                  <a:lnTo>
                    <a:pt x="503" y="4104"/>
                  </a:lnTo>
                  <a:lnTo>
                    <a:pt x="491" y="4128"/>
                  </a:lnTo>
                  <a:lnTo>
                    <a:pt x="479" y="4151"/>
                  </a:lnTo>
                  <a:lnTo>
                    <a:pt x="469" y="4177"/>
                  </a:lnTo>
                  <a:lnTo>
                    <a:pt x="460" y="4206"/>
                  </a:lnTo>
                  <a:lnTo>
                    <a:pt x="453" y="4239"/>
                  </a:lnTo>
                  <a:lnTo>
                    <a:pt x="448" y="4277"/>
                  </a:lnTo>
                  <a:lnTo>
                    <a:pt x="447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2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pic>
        <p:nvPicPr>
          <p:cNvPr id="2050" name="Picture 2" descr="Tin tức">
            <a:extLst>
              <a:ext uri="{FF2B5EF4-FFF2-40B4-BE49-F238E27FC236}">
                <a16:creationId xmlns:a16="http://schemas.microsoft.com/office/drawing/2014/main" id="{DAC7A521-4609-4725-8FE2-3C652E26B8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01708" y="1841055"/>
            <a:ext cx="2311255" cy="2388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AF74AE9-8D1E-AADF-C6E5-D52DBF169DDC}"/>
              </a:ext>
            </a:extLst>
          </p:cNvPr>
          <p:cNvSpPr txBox="1"/>
          <p:nvPr/>
        </p:nvSpPr>
        <p:spPr>
          <a:xfrm>
            <a:off x="1102872" y="5165436"/>
            <a:ext cx="6096990" cy="10002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x-none" b="1" dirty="0"/>
              <a:t>NGUYEN </a:t>
            </a:r>
            <a:r>
              <a:rPr lang="x-none" b="1"/>
              <a:t>Thi Ngan</a:t>
            </a:r>
            <a:r>
              <a:rPr lang="en-US" b="1"/>
              <a:t> </a:t>
            </a:r>
            <a:r>
              <a:rPr lang="en-US"/>
              <a:t>(Ms)</a:t>
            </a:r>
            <a:endParaRPr lang="x-none" dirty="0"/>
          </a:p>
          <a:p>
            <a:r>
              <a:rPr lang="x-none" dirty="0"/>
              <a:t>Principal Examiner, Directorate of Civil Judgment Enforcement, </a:t>
            </a:r>
          </a:p>
          <a:p>
            <a:r>
              <a:rPr lang="x-none" dirty="0"/>
              <a:t>Ministry of Justice, Vietnam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9EC15-E257-4225-8E2E-C7C319F21F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02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pPr marL="0" indent="0"/>
            <a:r>
              <a:rPr lang="x-none" sz="3200" b="1">
                <a:solidFill>
                  <a:srgbClr val="FFFFFF"/>
                </a:solidFill>
              </a:rPr>
              <a:t>1.</a:t>
            </a:r>
            <a:r>
              <a:rPr lang="en-US" sz="3200" b="1" dirty="0">
                <a:solidFill>
                  <a:srgbClr val="FFFFFF"/>
                </a:solidFill>
              </a:rPr>
              <a:t> Auction in Civil Judgment Enforcement (CJE) in Vietnam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22646" y="2259467"/>
            <a:ext cx="6909300" cy="4516238"/>
          </a:xfrm>
        </p:spPr>
        <p:txBody>
          <a:bodyPr anchor="ctr">
            <a:normAutofit fontScale="92500" lnSpcReduction="10000"/>
          </a:bodyPr>
          <a:lstStyle/>
          <a:p>
            <a:r>
              <a:rPr lang="en-US" sz="1800" dirty="0"/>
              <a:t>Apply for: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/>
              <a:t>Real Estates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/>
              <a:t>Movables valued from 10 million VND (~430 USD)</a:t>
            </a:r>
          </a:p>
          <a:p>
            <a:r>
              <a:rPr lang="en-US" sz="1800" dirty="0"/>
              <a:t>The price appraisal organization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/>
              <a:t>Parties </a:t>
            </a:r>
            <a:r>
              <a:rPr lang="en-US" sz="1800"/>
              <a:t>reach an agreement </a:t>
            </a:r>
            <a:r>
              <a:rPr lang="en-US" sz="1800" dirty="0"/>
              <a:t>about the value of </a:t>
            </a:r>
            <a:r>
              <a:rPr lang="en-US" sz="1800"/>
              <a:t>the property (</a:t>
            </a:r>
            <a:r>
              <a:rPr lang="en-US" sz="1800">
                <a:solidFill>
                  <a:srgbClr val="FF0000"/>
                </a:solidFill>
              </a:rPr>
              <a:t>1</a:t>
            </a:r>
            <a:r>
              <a:rPr lang="en-US" sz="1800"/>
              <a:t>)</a:t>
            </a:r>
            <a:endParaRPr lang="en-US" sz="18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/>
              <a:t>(</a:t>
            </a:r>
            <a:r>
              <a:rPr lang="en-US" sz="1800">
                <a:solidFill>
                  <a:srgbClr val="FF0000"/>
                </a:solidFill>
              </a:rPr>
              <a:t>1</a:t>
            </a:r>
            <a:r>
              <a:rPr lang="en-US" sz="1800"/>
              <a:t>) failed – but Parties </a:t>
            </a:r>
            <a:r>
              <a:rPr lang="en-US" sz="1800" dirty="0"/>
              <a:t>reach agreement about choosing the price appraisal </a:t>
            </a:r>
            <a:r>
              <a:rPr lang="en-US" sz="1800"/>
              <a:t>organization (</a:t>
            </a:r>
            <a:r>
              <a:rPr lang="en-US" sz="1800">
                <a:solidFill>
                  <a:srgbClr val="FF0000"/>
                </a:solidFill>
              </a:rPr>
              <a:t>2</a:t>
            </a:r>
            <a:r>
              <a:rPr lang="en-US" sz="1800"/>
              <a:t>) =&gt; </a:t>
            </a:r>
            <a:r>
              <a:rPr lang="en-US" sz="1800" dirty="0"/>
              <a:t>Executor signs a contract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/>
              <a:t> (</a:t>
            </a:r>
            <a:r>
              <a:rPr lang="en-US" sz="1800">
                <a:solidFill>
                  <a:srgbClr val="FF0000"/>
                </a:solidFill>
              </a:rPr>
              <a:t>1</a:t>
            </a:r>
            <a:r>
              <a:rPr lang="en-US" sz="1800"/>
              <a:t>) and (</a:t>
            </a:r>
            <a:r>
              <a:rPr lang="en-US" sz="1800">
                <a:solidFill>
                  <a:srgbClr val="FF0000"/>
                </a:solidFill>
              </a:rPr>
              <a:t>2</a:t>
            </a:r>
            <a:r>
              <a:rPr lang="en-US" sz="1800"/>
              <a:t>) failed =&gt; </a:t>
            </a:r>
            <a:r>
              <a:rPr lang="en-US" sz="1800" dirty="0"/>
              <a:t>Executor chooses the price appraisal organization and signs a contract</a:t>
            </a:r>
          </a:p>
          <a:p>
            <a:r>
              <a:rPr lang="en-US" sz="1800" dirty="0"/>
              <a:t>The auction organization: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/>
              <a:t>Parties </a:t>
            </a:r>
            <a:r>
              <a:rPr lang="en-US" sz="1800"/>
              <a:t>reach an agreement about the auction organization =&gt; </a:t>
            </a:r>
            <a:r>
              <a:rPr lang="en-US" sz="1800" dirty="0"/>
              <a:t>Executor signs a </a:t>
            </a:r>
            <a:r>
              <a:rPr lang="en-US" sz="1800"/>
              <a:t>contract with the chosen one. </a:t>
            </a:r>
            <a:endParaRPr lang="en-US" sz="18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/>
              <a:t>Parties cannot consent =&gt; </a:t>
            </a:r>
            <a:r>
              <a:rPr lang="en-US" sz="1800" dirty="0"/>
              <a:t>Executor chooses the auction organization and signs a contract.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sz="1800" dirty="0"/>
          </a:p>
          <a:p>
            <a:pPr marL="457200" lvl="1" indent="0">
              <a:buNone/>
            </a:pPr>
            <a:r>
              <a:rPr lang="en-US" sz="1800" b="1" i="1" dirty="0"/>
              <a:t>=&gt; Online announcement</a:t>
            </a:r>
            <a:r>
              <a:rPr lang="en-US" sz="1800" b="1" i="1"/>
              <a:t>:  </a:t>
            </a:r>
            <a:r>
              <a:rPr lang="en-US" sz="1800" b="1" i="1" dirty="0"/>
              <a:t>The auction</a:t>
            </a:r>
            <a:r>
              <a:rPr lang="en-US" sz="1800" b="1" i="1"/>
              <a:t>, Selection </a:t>
            </a:r>
            <a:r>
              <a:rPr lang="en-US" sz="1800" b="1" i="1" dirty="0"/>
              <a:t>of price appraisal organization</a:t>
            </a:r>
            <a:r>
              <a:rPr lang="en-US" sz="1800" b="1" i="1"/>
              <a:t>, and </a:t>
            </a:r>
            <a:r>
              <a:rPr lang="en-US" sz="1800" b="1" i="1" dirty="0"/>
              <a:t>Selection of auction organization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9EC15-E257-4225-8E2E-C7C319F21F02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348416780"/>
              </p:ext>
            </p:extLst>
          </p:nvPr>
        </p:nvGraphicFramePr>
        <p:xfrm>
          <a:off x="8101029" y="2490162"/>
          <a:ext cx="3768416" cy="36652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2614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2. </a:t>
            </a:r>
            <a:r>
              <a:rPr lang="en-US" sz="3200" b="1" dirty="0">
                <a:solidFill>
                  <a:srgbClr val="FFFFFF"/>
                </a:solidFill>
              </a:rPr>
              <a:t>E-Auction</a:t>
            </a:r>
            <a:r>
              <a:rPr lang="en-US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in Vietnam</a:t>
            </a:r>
            <a:br>
              <a:rPr lang="en-US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500" b="1" i="1" dirty="0">
                <a:solidFill>
                  <a:srgbClr val="FFFFFF"/>
                </a:solidFill>
              </a:rPr>
              <a:t>2.1. Legislations</a:t>
            </a:r>
            <a:endParaRPr lang="en-US" sz="2500" b="1" i="1" kern="1200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7624" y="2490436"/>
            <a:ext cx="10184191" cy="4177064"/>
          </a:xfrm>
        </p:spPr>
        <p:txBody>
          <a:bodyPr anchor="ctr">
            <a:normAutofit/>
          </a:bodyPr>
          <a:lstStyle/>
          <a:p>
            <a:r>
              <a:rPr lang="en-US" sz="1900" dirty="0"/>
              <a:t>Law on Property Auction no.01/2016/QH14, dated November 17, 2016, by the National Assembly </a:t>
            </a:r>
            <a:r>
              <a:rPr lang="en-US" sz="1600" dirty="0"/>
              <a:t>(</a:t>
            </a:r>
            <a:r>
              <a:rPr lang="en-US" sz="1600" dirty="0">
                <a:hlinkClick r:id="rId2"/>
              </a:rPr>
              <a:t>https://vbpl.vn/TW/Pages/vbpqen-toanvan.aspx?ItemID=11092</a:t>
            </a:r>
            <a:r>
              <a:rPr lang="en-US" sz="1600" dirty="0"/>
              <a:t>)</a:t>
            </a:r>
          </a:p>
          <a:p>
            <a:pPr marL="457200" lvl="1" indent="0">
              <a:buNone/>
            </a:pPr>
            <a:endParaRPr lang="en-US" sz="1900" dirty="0"/>
          </a:p>
          <a:p>
            <a:r>
              <a:rPr lang="en-US" sz="1900" dirty="0"/>
              <a:t>Decree no.62/2017/NĐ-CP dated May 16, 2017, by the Government on detailing a number of articles and measures to implement the Law on Property Auction.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900" dirty="0"/>
              <a:t>An auction organization is eligible for e-auction if </a:t>
            </a:r>
            <a:r>
              <a:rPr lang="en-US" sz="1900"/>
              <a:t>it establishes an e-auction website and has:</a:t>
            </a:r>
            <a:endParaRPr lang="en-US" sz="1900" dirty="0"/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1900" dirty="0"/>
              <a:t>Technical infrastructure system to conduct e-auction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1900" dirty="0"/>
              <a:t>Staff to operate the technical system of the e-auction website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1900" dirty="0"/>
              <a:t>Technical plan and solutions to ensure the security of the e-auction website.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900" dirty="0"/>
              <a:t>The Director of the Provincial Department of Justice has the competence to approve the eligible auction organization.</a:t>
            </a:r>
          </a:p>
          <a:p>
            <a:endParaRPr lang="en-US" sz="1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9EC15-E257-4225-8E2E-C7C319F21F0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765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DDEF810-FBAE-4C80-B905-316331395C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46">
            <a:extLst>
              <a:ext uri="{FF2B5EF4-FFF2-40B4-BE49-F238E27FC236}">
                <a16:creationId xmlns:a16="http://schemas.microsoft.com/office/drawing/2014/main" id="{FD8C7A0F-D774-4978-AA9C-7E703C2F46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344168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47">
            <a:extLst>
              <a:ext uri="{FF2B5EF4-FFF2-40B4-BE49-F238E27FC236}">
                <a16:creationId xmlns:a16="http://schemas.microsoft.com/office/drawing/2014/main" id="{61C7310A-3A42-4F75-8058-7F39E52B1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344168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7D88313-56C7-45D8-8D97-2F5CCBF996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1544897" cy="11795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7280" y="788894"/>
            <a:ext cx="10306520" cy="880730"/>
          </a:xfrm>
        </p:spPr>
        <p:txBody>
          <a:bodyPr>
            <a:normAutofit/>
          </a:bodyPr>
          <a:lstStyle/>
          <a:p>
            <a:r>
              <a:rPr lang="en-US" sz="4000" b="1" i="1" dirty="0">
                <a:solidFill>
                  <a:srgbClr val="FFFFFF"/>
                </a:solidFill>
              </a:rPr>
              <a:t>2.2. Current situation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851F026-D740-97CD-C9A7-4514B60AAF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5589528"/>
              </p:ext>
            </p:extLst>
          </p:nvPr>
        </p:nvGraphicFramePr>
        <p:xfrm>
          <a:off x="1047280" y="2189664"/>
          <a:ext cx="10095789" cy="40326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9EC15-E257-4225-8E2E-C7C319F21F0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50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en-US" b="1" i="1" dirty="0"/>
              <a:t>2.3. 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/>
              <a:t>Training for auctioneers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/>
              <a:t>Regulations on the properties for e-auction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/>
              <a:t>More supervising and strict punishment for violation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/>
              <a:t>Improving the quality of the e-auction website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400"/>
          </a:p>
          <a:p>
            <a:pPr marL="0" indent="0">
              <a:buNone/>
            </a:pPr>
            <a:r>
              <a:rPr lang="en-US" sz="2400" b="1"/>
              <a:t>=&gt; Applying the e-auction in CJE.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Gavel">
            <a:extLst>
              <a:ext uri="{FF2B5EF4-FFF2-40B4-BE49-F238E27FC236}">
                <a16:creationId xmlns:a16="http://schemas.microsoft.com/office/drawing/2014/main" id="{A3A6F018-B9DE-9735-B6D1-B44D81CAED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9EC15-E257-4225-8E2E-C7C319F21F0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641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22E7FD2C-D0BE-B595-0C10-F5F70F682B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4363" y="457201"/>
            <a:ext cx="6989933" cy="527158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/>
            <a:r>
              <a:rPr lang="en-US" sz="2400" b="1" dirty="0"/>
              <a:t>Thank you for your attention!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x-none" sz="2400" dirty="0"/>
          </a:p>
          <a:p>
            <a:pPr marL="0"/>
            <a:r>
              <a:rPr lang="x-none" sz="2400" b="1" dirty="0"/>
              <a:t>Contact: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800" b="1"/>
              <a:t>NGUYEN </a:t>
            </a:r>
            <a:r>
              <a:rPr lang="x-none" sz="1800" b="1"/>
              <a:t>Thi Ngan</a:t>
            </a:r>
            <a:r>
              <a:rPr lang="en-US" sz="1800" b="1"/>
              <a:t> </a:t>
            </a:r>
            <a:r>
              <a:rPr lang="en-US" sz="1800"/>
              <a:t>(Ms)</a:t>
            </a:r>
            <a:endParaRPr lang="x-none" sz="1800"/>
          </a:p>
          <a:p>
            <a:pPr marL="0" indent="0">
              <a:spcBef>
                <a:spcPts val="0"/>
              </a:spcBef>
              <a:buNone/>
            </a:pPr>
            <a:r>
              <a:rPr lang="x-none" sz="1800"/>
              <a:t>Principal Examiner, Directorate of Civil Judgment Enforcement, </a:t>
            </a:r>
            <a:endParaRPr lang="en-US" sz="1800"/>
          </a:p>
          <a:p>
            <a:pPr marL="0" indent="0">
              <a:spcBef>
                <a:spcPts val="0"/>
              </a:spcBef>
              <a:buNone/>
            </a:pPr>
            <a:r>
              <a:rPr lang="x-none" sz="1800"/>
              <a:t>Ministry of Justice, Vietnam</a:t>
            </a:r>
          </a:p>
          <a:p>
            <a:pPr marL="0" indent="0">
              <a:buNone/>
            </a:pPr>
            <a:r>
              <a:rPr lang="x-none" sz="1800"/>
              <a:t>LinkedI</a:t>
            </a:r>
            <a:r>
              <a:rPr lang="en-US" sz="1800"/>
              <a:t>n</a:t>
            </a:r>
            <a:r>
              <a:rPr lang="x-none" sz="1800"/>
              <a:t>: </a:t>
            </a:r>
            <a:r>
              <a:rPr lang="en-US" sz="1800">
                <a:hlinkClick r:id="rId2"/>
              </a:rPr>
              <a:t>https://www.linkedin.com/in/ngannt-moj-vn/</a:t>
            </a:r>
            <a:r>
              <a:rPr lang="en-US" sz="1800"/>
              <a:t> </a:t>
            </a:r>
          </a:p>
          <a:p>
            <a:pPr marL="0" indent="0">
              <a:buNone/>
            </a:pPr>
            <a:r>
              <a:rPr lang="en-US" sz="1800"/>
              <a:t>Email: </a:t>
            </a:r>
            <a:r>
              <a:rPr lang="en-US" sz="1800">
                <a:hlinkClick r:id="rId3"/>
              </a:rPr>
              <a:t>ngannt@moj.gov.vn</a:t>
            </a:r>
            <a:r>
              <a:rPr lang="en-US" sz="1800"/>
              <a:t> </a:t>
            </a:r>
            <a:endParaRPr lang="x-none" sz="180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2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Graphic 6" descr="Questions">
            <a:extLst>
              <a:ext uri="{FF2B5EF4-FFF2-40B4-BE49-F238E27FC236}">
                <a16:creationId xmlns:a16="http://schemas.microsoft.com/office/drawing/2014/main" id="{D0EE7A8A-0110-47B3-33EA-49124B286A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40135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808</TotalTime>
  <Words>506</Words>
  <Application>Microsoft Office PowerPoint</Application>
  <PresentationFormat>แบบจอกว้าง</PresentationFormat>
  <Paragraphs>62</Paragraphs>
  <Slides>6</Slides>
  <Notes>1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Introduction of e-Auction  in Vietnam</vt:lpstr>
      <vt:lpstr>1. Auction in Civil Judgment Enforcement (CJE) in Vietnam</vt:lpstr>
      <vt:lpstr>2. E-Auction in Vietnam 2.1. Legislations</vt:lpstr>
      <vt:lpstr>2.2. Current situation</vt:lpstr>
      <vt:lpstr>2.3. Solutions</vt:lpstr>
      <vt:lpstr>งานนำเสนอ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Session 2: Awareness of other laws and regulations related to e-Enforcement</dc:title>
  <dc:creator>Nguyen Thi Ngan</dc:creator>
  <cp:lastModifiedBy>LED579</cp:lastModifiedBy>
  <cp:revision>31</cp:revision>
  <cp:lastPrinted>2022-07-06T02:55:26Z</cp:lastPrinted>
  <dcterms:created xsi:type="dcterms:W3CDTF">2022-07-05T07:07:55Z</dcterms:created>
  <dcterms:modified xsi:type="dcterms:W3CDTF">2023-01-18T03:50:04Z</dcterms:modified>
</cp:coreProperties>
</file>